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8"/>
  </p:notesMasterIdLst>
  <p:sldIdLst>
    <p:sldId id="350" r:id="rId2"/>
    <p:sldId id="351" r:id="rId3"/>
    <p:sldId id="352" r:id="rId4"/>
    <p:sldId id="355" r:id="rId5"/>
    <p:sldId id="353" r:id="rId6"/>
    <p:sldId id="354" r:id="rId7"/>
    <p:sldId id="356" r:id="rId8"/>
    <p:sldId id="357" r:id="rId9"/>
    <p:sldId id="358" r:id="rId10"/>
    <p:sldId id="405" r:id="rId11"/>
    <p:sldId id="361" r:id="rId12"/>
    <p:sldId id="360" r:id="rId13"/>
    <p:sldId id="362" r:id="rId14"/>
    <p:sldId id="363" r:id="rId15"/>
    <p:sldId id="364" r:id="rId16"/>
    <p:sldId id="408" r:id="rId17"/>
    <p:sldId id="365" r:id="rId18"/>
    <p:sldId id="407" r:id="rId19"/>
    <p:sldId id="366" r:id="rId20"/>
    <p:sldId id="367" r:id="rId21"/>
    <p:sldId id="368" r:id="rId22"/>
    <p:sldId id="369" r:id="rId23"/>
    <p:sldId id="370" r:id="rId24"/>
    <p:sldId id="371" r:id="rId25"/>
    <p:sldId id="372" r:id="rId26"/>
    <p:sldId id="373" r:id="rId27"/>
    <p:sldId id="374" r:id="rId28"/>
    <p:sldId id="397" r:id="rId29"/>
    <p:sldId id="375" r:id="rId30"/>
    <p:sldId id="376" r:id="rId31"/>
    <p:sldId id="377" r:id="rId32"/>
    <p:sldId id="378" r:id="rId33"/>
    <p:sldId id="381" r:id="rId34"/>
    <p:sldId id="383" r:id="rId35"/>
    <p:sldId id="385" r:id="rId36"/>
    <p:sldId id="387" r:id="rId37"/>
    <p:sldId id="389" r:id="rId38"/>
    <p:sldId id="391" r:id="rId39"/>
    <p:sldId id="393" r:id="rId40"/>
    <p:sldId id="395" r:id="rId41"/>
    <p:sldId id="400" r:id="rId42"/>
    <p:sldId id="403" r:id="rId43"/>
    <p:sldId id="404" r:id="rId44"/>
    <p:sldId id="409" r:id="rId45"/>
    <p:sldId id="410" r:id="rId46"/>
    <p:sldId id="411" r:id="rId47"/>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71" autoAdjust="0"/>
  </p:normalViewPr>
  <p:slideViewPr>
    <p:cSldViewPr>
      <p:cViewPr>
        <p:scale>
          <a:sx n="75" d="100"/>
          <a:sy n="75" d="100"/>
        </p:scale>
        <p:origin x="-122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882BCCA5-21E0-40DF-BC9A-B36DA94830E1}" type="datetimeFigureOut">
              <a:rPr lang="en-US" smtClean="0"/>
              <a:pPr/>
              <a:t>11/22/2017</a:t>
            </a:fld>
            <a:endParaRPr lang="en-US"/>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7B36B101-7AA0-4945-912A-57915C151186}" type="slidenum">
              <a:rPr lang="en-US" smtClean="0"/>
              <a:pPr/>
              <a:t>‹#›</a:t>
            </a:fld>
            <a:endParaRPr lang="en-US"/>
          </a:p>
        </p:txBody>
      </p:sp>
    </p:spTree>
    <p:extLst>
      <p:ext uri="{BB962C8B-B14F-4D97-AF65-F5344CB8AC3E}">
        <p14:creationId xmlns:p14="http://schemas.microsoft.com/office/powerpoint/2010/main" val="522298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9"/>
          <p:cNvSpPr>
            <a:spLocks noGrp="1" noChangeArrowheads="1"/>
          </p:cNvSpPr>
          <p:nvPr>
            <p:ph type="sldNum" sz="quarter" idx="5"/>
          </p:nvPr>
        </p:nvSpPr>
        <p:spPr>
          <a:noFill/>
        </p:spPr>
        <p:txBody>
          <a:bodyPr/>
          <a:lstStyle/>
          <a:p>
            <a:fld id="{771A2F9B-977D-4FB1-BF9E-BB18AE8A79E2}" type="slidenum">
              <a:rPr lang="en-US"/>
              <a:pPr/>
              <a:t>1</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r>
              <a:rPr lang="en-US" smtClean="0"/>
              <a:t>Selling your ideas is challenging.  First, you must get your listeners to agree with you in principle.  Then, you must move them to action.  Use the Dale Carnegie Training® Evidence – Action – Benefit formula, and you will deliver a motivational, action-oriented presentation.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0B9ECE7-BD5C-4302-9D76-AB81DB7C396B}" type="datetime1">
              <a:rPr lang="en-US" smtClean="0"/>
              <a:pPr/>
              <a:t>11/22/2017</a:t>
            </a:fld>
            <a:endParaRPr lang="en-US"/>
          </a:p>
        </p:txBody>
      </p:sp>
      <p:sp>
        <p:nvSpPr>
          <p:cNvPr id="19" name="Footer Placeholder 18"/>
          <p:cNvSpPr>
            <a:spLocks noGrp="1"/>
          </p:cNvSpPr>
          <p:nvPr>
            <p:ph type="ftr" sz="quarter" idx="11"/>
          </p:nvPr>
        </p:nvSpPr>
        <p:spPr/>
        <p:txBody>
          <a:bodyPr/>
          <a:lstStyle/>
          <a:p>
            <a:r>
              <a:rPr lang="en-US" smtClean="0"/>
              <a:t>Copyright  Bộ môn KTTC- Khoa Kế toán - HVTC</a:t>
            </a:r>
            <a:endParaRPr lang="en-US"/>
          </a:p>
        </p:txBody>
      </p:sp>
      <p:sp>
        <p:nvSpPr>
          <p:cNvPr id="27" name="Slide Number Placeholder 26"/>
          <p:cNvSpPr>
            <a:spLocks noGrp="1"/>
          </p:cNvSpPr>
          <p:nvPr>
            <p:ph type="sldNum" sz="quarter" idx="12"/>
          </p:nvPr>
        </p:nvSpPr>
        <p:spPr/>
        <p:txBody>
          <a:bodyPr/>
          <a:lstStyle/>
          <a:p>
            <a:fld id="{515BE236-A55D-4E54-AEC4-A49F30DAC2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40831C-977D-4EC7-B160-2BA5B89D2581}" type="datetime1">
              <a:rPr lang="en-US" smtClean="0"/>
              <a:pPr/>
              <a:t>11/22/2017</a:t>
            </a:fld>
            <a:endParaRPr lang="en-US"/>
          </a:p>
        </p:txBody>
      </p:sp>
      <p:sp>
        <p:nvSpPr>
          <p:cNvPr id="5" name="Footer Placeholder 4"/>
          <p:cNvSpPr>
            <a:spLocks noGrp="1"/>
          </p:cNvSpPr>
          <p:nvPr>
            <p:ph type="ftr" sz="quarter" idx="11"/>
          </p:nvPr>
        </p:nvSpPr>
        <p:spPr/>
        <p:txBody>
          <a:bodyPr/>
          <a:lstStyle/>
          <a:p>
            <a:r>
              <a:rPr lang="en-US" smtClean="0"/>
              <a:t>Copyright  Bộ môn KTTC- Khoa Kế toán - HVTC</a:t>
            </a:r>
            <a:endParaRPr lang="en-US"/>
          </a:p>
        </p:txBody>
      </p:sp>
      <p:sp>
        <p:nvSpPr>
          <p:cNvPr id="6" name="Slide Number Placeholder 5"/>
          <p:cNvSpPr>
            <a:spLocks noGrp="1"/>
          </p:cNvSpPr>
          <p:nvPr>
            <p:ph type="sldNum" sz="quarter" idx="12"/>
          </p:nvPr>
        </p:nvSpPr>
        <p:spPr/>
        <p:txBody>
          <a:bodyPr/>
          <a:lstStyle/>
          <a:p>
            <a:fld id="{515BE236-A55D-4E54-AEC4-A49F30DAC2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76AE55-6D22-449C-9F73-86B3DF316339}" type="datetime1">
              <a:rPr lang="en-US" smtClean="0"/>
              <a:pPr/>
              <a:t>11/22/2017</a:t>
            </a:fld>
            <a:endParaRPr lang="en-US"/>
          </a:p>
        </p:txBody>
      </p:sp>
      <p:sp>
        <p:nvSpPr>
          <p:cNvPr id="5" name="Footer Placeholder 4"/>
          <p:cNvSpPr>
            <a:spLocks noGrp="1"/>
          </p:cNvSpPr>
          <p:nvPr>
            <p:ph type="ftr" sz="quarter" idx="11"/>
          </p:nvPr>
        </p:nvSpPr>
        <p:spPr/>
        <p:txBody>
          <a:bodyPr/>
          <a:lstStyle/>
          <a:p>
            <a:r>
              <a:rPr lang="en-US" smtClean="0"/>
              <a:t>Copyright  Bộ môn KTTC- Khoa Kế toán - HVTC</a:t>
            </a:r>
            <a:endParaRPr lang="en-US"/>
          </a:p>
        </p:txBody>
      </p:sp>
      <p:sp>
        <p:nvSpPr>
          <p:cNvPr id="6" name="Slide Number Placeholder 5"/>
          <p:cNvSpPr>
            <a:spLocks noGrp="1"/>
          </p:cNvSpPr>
          <p:nvPr>
            <p:ph type="sldNum" sz="quarter" idx="12"/>
          </p:nvPr>
        </p:nvSpPr>
        <p:spPr/>
        <p:txBody>
          <a:bodyPr/>
          <a:lstStyle/>
          <a:p>
            <a:fld id="{515BE236-A55D-4E54-AEC4-A49F30DAC2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F085E2-70AE-4563-87CF-3714250C51AE}" type="datetime1">
              <a:rPr lang="en-US" smtClean="0"/>
              <a:pPr/>
              <a:t>11/22/2017</a:t>
            </a:fld>
            <a:endParaRPr lang="en-US"/>
          </a:p>
        </p:txBody>
      </p:sp>
      <p:sp>
        <p:nvSpPr>
          <p:cNvPr id="5" name="Footer Placeholder 4"/>
          <p:cNvSpPr>
            <a:spLocks noGrp="1"/>
          </p:cNvSpPr>
          <p:nvPr>
            <p:ph type="ftr" sz="quarter" idx="11"/>
          </p:nvPr>
        </p:nvSpPr>
        <p:spPr/>
        <p:txBody>
          <a:bodyPr/>
          <a:lstStyle/>
          <a:p>
            <a:r>
              <a:rPr lang="en-US" smtClean="0"/>
              <a:t>Copyright  Bộ môn KTTC- Khoa Kế toán - HVTC</a:t>
            </a:r>
            <a:endParaRPr lang="en-US"/>
          </a:p>
        </p:txBody>
      </p:sp>
      <p:sp>
        <p:nvSpPr>
          <p:cNvPr id="6" name="Slide Number Placeholder 5"/>
          <p:cNvSpPr>
            <a:spLocks noGrp="1"/>
          </p:cNvSpPr>
          <p:nvPr>
            <p:ph type="sldNum" sz="quarter" idx="12"/>
          </p:nvPr>
        </p:nvSpPr>
        <p:spPr/>
        <p:txBody>
          <a:bodyPr/>
          <a:lstStyle/>
          <a:p>
            <a:fld id="{515BE236-A55D-4E54-AEC4-A49F30DAC2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5430C9-1655-458F-95F5-B0083B0DC166}" type="datetime1">
              <a:rPr lang="en-US" smtClean="0"/>
              <a:pPr/>
              <a:t>11/22/2017</a:t>
            </a:fld>
            <a:endParaRPr lang="en-US"/>
          </a:p>
        </p:txBody>
      </p:sp>
      <p:sp>
        <p:nvSpPr>
          <p:cNvPr id="5" name="Footer Placeholder 4"/>
          <p:cNvSpPr>
            <a:spLocks noGrp="1"/>
          </p:cNvSpPr>
          <p:nvPr>
            <p:ph type="ftr" sz="quarter" idx="11"/>
          </p:nvPr>
        </p:nvSpPr>
        <p:spPr/>
        <p:txBody>
          <a:bodyPr/>
          <a:lstStyle/>
          <a:p>
            <a:r>
              <a:rPr lang="en-US" smtClean="0"/>
              <a:t>Copyright  Bộ môn KTTC- Khoa Kế toán - HVTC</a:t>
            </a:r>
            <a:endParaRPr lang="en-US"/>
          </a:p>
        </p:txBody>
      </p:sp>
      <p:sp>
        <p:nvSpPr>
          <p:cNvPr id="6" name="Slide Number Placeholder 5"/>
          <p:cNvSpPr>
            <a:spLocks noGrp="1"/>
          </p:cNvSpPr>
          <p:nvPr>
            <p:ph type="sldNum" sz="quarter" idx="12"/>
          </p:nvPr>
        </p:nvSpPr>
        <p:spPr/>
        <p:txBody>
          <a:bodyPr/>
          <a:lstStyle/>
          <a:p>
            <a:fld id="{515BE236-A55D-4E54-AEC4-A49F30DAC2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BEECAB-5F35-47B5-B7A5-DE4314DC75B9}" type="datetime1">
              <a:rPr lang="en-US" smtClean="0"/>
              <a:pPr/>
              <a:t>11/22/2017</a:t>
            </a:fld>
            <a:endParaRPr lang="en-US"/>
          </a:p>
        </p:txBody>
      </p:sp>
      <p:sp>
        <p:nvSpPr>
          <p:cNvPr id="6" name="Footer Placeholder 5"/>
          <p:cNvSpPr>
            <a:spLocks noGrp="1"/>
          </p:cNvSpPr>
          <p:nvPr>
            <p:ph type="ftr" sz="quarter" idx="11"/>
          </p:nvPr>
        </p:nvSpPr>
        <p:spPr/>
        <p:txBody>
          <a:bodyPr/>
          <a:lstStyle/>
          <a:p>
            <a:r>
              <a:rPr lang="en-US" smtClean="0"/>
              <a:t>Copyright  Bộ môn KTTC- Khoa Kế toán - HVTC</a:t>
            </a:r>
            <a:endParaRPr lang="en-US"/>
          </a:p>
        </p:txBody>
      </p:sp>
      <p:sp>
        <p:nvSpPr>
          <p:cNvPr id="7" name="Slide Number Placeholder 6"/>
          <p:cNvSpPr>
            <a:spLocks noGrp="1"/>
          </p:cNvSpPr>
          <p:nvPr>
            <p:ph type="sldNum" sz="quarter" idx="12"/>
          </p:nvPr>
        </p:nvSpPr>
        <p:spPr/>
        <p:txBody>
          <a:bodyPr/>
          <a:lstStyle/>
          <a:p>
            <a:fld id="{515BE236-A55D-4E54-AEC4-A49F30DAC2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BC785F-CF57-4854-8F2E-C49181A494C3}" type="datetime1">
              <a:rPr lang="en-US" smtClean="0"/>
              <a:pPr/>
              <a:t>11/22/2017</a:t>
            </a:fld>
            <a:endParaRPr lang="en-US"/>
          </a:p>
        </p:txBody>
      </p:sp>
      <p:sp>
        <p:nvSpPr>
          <p:cNvPr id="8" name="Footer Placeholder 7"/>
          <p:cNvSpPr>
            <a:spLocks noGrp="1"/>
          </p:cNvSpPr>
          <p:nvPr>
            <p:ph type="ftr" sz="quarter" idx="11"/>
          </p:nvPr>
        </p:nvSpPr>
        <p:spPr/>
        <p:txBody>
          <a:bodyPr/>
          <a:lstStyle/>
          <a:p>
            <a:r>
              <a:rPr lang="en-US" smtClean="0"/>
              <a:t>Copyright  Bộ môn KTTC- Khoa Kế toán - HVTC</a:t>
            </a:r>
            <a:endParaRPr lang="en-US"/>
          </a:p>
        </p:txBody>
      </p:sp>
      <p:sp>
        <p:nvSpPr>
          <p:cNvPr id="9" name="Slide Number Placeholder 8"/>
          <p:cNvSpPr>
            <a:spLocks noGrp="1"/>
          </p:cNvSpPr>
          <p:nvPr>
            <p:ph type="sldNum" sz="quarter" idx="12"/>
          </p:nvPr>
        </p:nvSpPr>
        <p:spPr/>
        <p:txBody>
          <a:bodyPr/>
          <a:lstStyle/>
          <a:p>
            <a:fld id="{515BE236-A55D-4E54-AEC4-A49F30DAC2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A9C2FB-DF3A-4B15-9F03-AC951B1A3C9A}" type="datetime1">
              <a:rPr lang="en-US" smtClean="0"/>
              <a:pPr/>
              <a:t>11/22/2017</a:t>
            </a:fld>
            <a:endParaRPr lang="en-US"/>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956E84-4EE5-4B0A-AE12-03884BD1C4EE}" type="datetime1">
              <a:rPr lang="en-US" smtClean="0"/>
              <a:pPr/>
              <a:t>11/22/2017</a:t>
            </a:fld>
            <a:endParaRPr lang="en-US"/>
          </a:p>
        </p:txBody>
      </p:sp>
      <p:sp>
        <p:nvSpPr>
          <p:cNvPr id="3" name="Footer Placeholder 2"/>
          <p:cNvSpPr>
            <a:spLocks noGrp="1"/>
          </p:cNvSpPr>
          <p:nvPr>
            <p:ph type="ftr" sz="quarter" idx="11"/>
          </p:nvPr>
        </p:nvSpPr>
        <p:spPr/>
        <p:txBody>
          <a:bodyPr/>
          <a:lstStyle/>
          <a:p>
            <a:r>
              <a:rPr lang="en-US" smtClean="0"/>
              <a:t>Copyright  Bộ môn KTTC- Khoa Kế toán - HVTC</a:t>
            </a:r>
            <a:endParaRPr lang="en-US"/>
          </a:p>
        </p:txBody>
      </p:sp>
      <p:sp>
        <p:nvSpPr>
          <p:cNvPr id="4" name="Slide Number Placeholder 3"/>
          <p:cNvSpPr>
            <a:spLocks noGrp="1"/>
          </p:cNvSpPr>
          <p:nvPr>
            <p:ph type="sldNum" sz="quarter" idx="12"/>
          </p:nvPr>
        </p:nvSpPr>
        <p:spPr/>
        <p:txBody>
          <a:bodyPr/>
          <a:lstStyle/>
          <a:p>
            <a:fld id="{515BE236-A55D-4E54-AEC4-A49F30DAC2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67D7D6-0454-415D-961A-39C764C740B0}" type="datetime1">
              <a:rPr lang="en-US" smtClean="0"/>
              <a:pPr/>
              <a:t>11/22/2017</a:t>
            </a:fld>
            <a:endParaRPr lang="en-US"/>
          </a:p>
        </p:txBody>
      </p:sp>
      <p:sp>
        <p:nvSpPr>
          <p:cNvPr id="6" name="Footer Placeholder 5"/>
          <p:cNvSpPr>
            <a:spLocks noGrp="1"/>
          </p:cNvSpPr>
          <p:nvPr>
            <p:ph type="ftr" sz="quarter" idx="11"/>
          </p:nvPr>
        </p:nvSpPr>
        <p:spPr/>
        <p:txBody>
          <a:bodyPr/>
          <a:lstStyle/>
          <a:p>
            <a:r>
              <a:rPr lang="en-US" smtClean="0"/>
              <a:t>Copyright  Bộ môn KTTC- Khoa Kế toán - HVTC</a:t>
            </a:r>
            <a:endParaRPr lang="en-US"/>
          </a:p>
        </p:txBody>
      </p:sp>
      <p:sp>
        <p:nvSpPr>
          <p:cNvPr id="7" name="Slide Number Placeholder 6"/>
          <p:cNvSpPr>
            <a:spLocks noGrp="1"/>
          </p:cNvSpPr>
          <p:nvPr>
            <p:ph type="sldNum" sz="quarter" idx="12"/>
          </p:nvPr>
        </p:nvSpPr>
        <p:spPr/>
        <p:txBody>
          <a:bodyPr/>
          <a:lstStyle/>
          <a:p>
            <a:fld id="{515BE236-A55D-4E54-AEC4-A49F30DAC2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564600-A814-4806-91CC-44AEB0F88B55}" type="datetime1">
              <a:rPr lang="en-US" smtClean="0"/>
              <a:pPr/>
              <a:t>11/22/2017</a:t>
            </a:fld>
            <a:endParaRPr lang="en-US"/>
          </a:p>
        </p:txBody>
      </p:sp>
      <p:sp>
        <p:nvSpPr>
          <p:cNvPr id="6" name="Footer Placeholder 5"/>
          <p:cNvSpPr>
            <a:spLocks noGrp="1"/>
          </p:cNvSpPr>
          <p:nvPr>
            <p:ph type="ftr" sz="quarter" idx="11"/>
          </p:nvPr>
        </p:nvSpPr>
        <p:spPr/>
        <p:txBody>
          <a:bodyPr/>
          <a:lstStyle/>
          <a:p>
            <a:r>
              <a:rPr lang="en-US" smtClean="0"/>
              <a:t>Copyright  Bộ môn KTTC- Khoa Kế toán - HVTC</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15BE236-A55D-4E54-AEC4-A49F30DAC28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313A08-A37E-4CBF-91C5-BA62ACE622E4}" type="datetime1">
              <a:rPr lang="en-US" smtClean="0"/>
              <a:pPr/>
              <a:t>11/22/2017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Copyright  Bộ môn KTTC- Khoa Kế toán - HVTC</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15BE236-A55D-4E54-AEC4-A49F30DAC28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Date Placeholder 4"/>
          <p:cNvSpPr>
            <a:spLocks noGrp="1"/>
          </p:cNvSpPr>
          <p:nvPr>
            <p:ph type="dt" sz="quarter" idx="10"/>
          </p:nvPr>
        </p:nvSpPr>
        <p:spPr>
          <a:noFill/>
        </p:spPr>
        <p:txBody>
          <a:bodyPr/>
          <a:lstStyle/>
          <a:p>
            <a:fld id="{34426E71-70DB-4A0E-ADC4-6440E375DD58}" type="datetime1">
              <a:rPr lang="en-US"/>
              <a:pPr/>
              <a:t>11/22/2017</a:t>
            </a:fld>
            <a:endParaRPr lang="en-US"/>
          </a:p>
        </p:txBody>
      </p:sp>
      <p:sp>
        <p:nvSpPr>
          <p:cNvPr id="2051" name="Slide Number Placeholder 6"/>
          <p:cNvSpPr>
            <a:spLocks noGrp="1"/>
          </p:cNvSpPr>
          <p:nvPr>
            <p:ph type="sldNum" sz="quarter" idx="12"/>
          </p:nvPr>
        </p:nvSpPr>
        <p:spPr>
          <a:noFill/>
        </p:spPr>
        <p:txBody>
          <a:bodyPr/>
          <a:lstStyle/>
          <a:p>
            <a:fld id="{5E9766D9-04D5-4557-9333-D658CF313BAD}" type="slidenum">
              <a:rPr lang="en-US"/>
              <a:pPr/>
              <a:t>1</a:t>
            </a:fld>
            <a:endParaRPr lang="en-US"/>
          </a:p>
        </p:txBody>
      </p:sp>
      <p:pic>
        <p:nvPicPr>
          <p:cNvPr id="2052" name="Picture 5"/>
          <p:cNvPicPr>
            <a:picLocks noChangeAspect="1" noChangeArrowheads="1"/>
          </p:cNvPicPr>
          <p:nvPr/>
        </p:nvPicPr>
        <p:blipFill>
          <a:blip r:embed="rId4">
            <a:lum bright="12000"/>
          </a:blip>
          <a:srcRect/>
          <a:stretch>
            <a:fillRect/>
          </a:stretch>
        </p:blipFill>
        <p:spPr bwMode="auto">
          <a:xfrm>
            <a:off x="0" y="0"/>
            <a:ext cx="9144000" cy="1052513"/>
          </a:xfrm>
          <a:prstGeom prst="rect">
            <a:avLst/>
          </a:prstGeom>
          <a:noFill/>
          <a:ln w="9525">
            <a:noFill/>
            <a:miter lim="800000"/>
            <a:headEnd/>
            <a:tailEnd/>
          </a:ln>
        </p:spPr>
      </p:pic>
      <p:sp>
        <p:nvSpPr>
          <p:cNvPr id="2053" name="Rectangle 8"/>
          <p:cNvSpPr>
            <a:spLocks noChangeArrowheads="1"/>
          </p:cNvSpPr>
          <p:nvPr/>
        </p:nvSpPr>
        <p:spPr bwMode="auto">
          <a:xfrm>
            <a:off x="457200" y="1428736"/>
            <a:ext cx="8458200" cy="1600200"/>
          </a:xfrm>
          <a:prstGeom prst="rect">
            <a:avLst/>
          </a:prstGeom>
          <a:noFill/>
          <a:ln w="9525">
            <a:noFill/>
            <a:miter lim="800000"/>
            <a:headEnd/>
            <a:tailEnd/>
          </a:ln>
        </p:spPr>
        <p:txBody>
          <a:bodyPr anchor="ctr"/>
          <a:lstStyle/>
          <a:p>
            <a:pPr algn="ctr"/>
            <a:r>
              <a:rPr lang="en-US" sz="6600" b="1" u="none" dirty="0">
                <a:latin typeface="Palatino Linotype" pitchFamily="18" charset="0"/>
              </a:rPr>
              <a:t>K</a:t>
            </a:r>
            <a:r>
              <a:rPr lang="en-GB" sz="6600" b="1" u="none" dirty="0">
                <a:latin typeface="Palatino Linotype" pitchFamily="18" charset="0"/>
              </a:rPr>
              <a:t>ế </a:t>
            </a:r>
            <a:r>
              <a:rPr lang="en-GB" sz="6600" b="1" u="none" dirty="0" err="1">
                <a:latin typeface="Palatino Linotype" pitchFamily="18" charset="0"/>
              </a:rPr>
              <a:t>toán</a:t>
            </a:r>
            <a:r>
              <a:rPr lang="en-GB" sz="6600" b="1" u="none" dirty="0">
                <a:latin typeface="Palatino Linotype" pitchFamily="18" charset="0"/>
              </a:rPr>
              <a:t> </a:t>
            </a:r>
            <a:r>
              <a:rPr lang="en-GB" sz="6600" b="1" u="none" dirty="0" err="1">
                <a:latin typeface="Palatino Linotype" pitchFamily="18" charset="0"/>
              </a:rPr>
              <a:t>tài</a:t>
            </a:r>
            <a:r>
              <a:rPr lang="en-GB" sz="6600" b="1" u="none" dirty="0">
                <a:latin typeface="Palatino Linotype" pitchFamily="18" charset="0"/>
              </a:rPr>
              <a:t> </a:t>
            </a:r>
            <a:r>
              <a:rPr lang="en-GB" sz="6600" b="1" u="none" dirty="0" err="1">
                <a:latin typeface="Palatino Linotype" pitchFamily="18" charset="0"/>
              </a:rPr>
              <a:t>chính</a:t>
            </a:r>
            <a:r>
              <a:rPr lang="en-GB" sz="6600" b="1" u="none" dirty="0">
                <a:latin typeface="Palatino Linotype" pitchFamily="18" charset="0"/>
              </a:rPr>
              <a:t> </a:t>
            </a:r>
            <a:r>
              <a:rPr lang="en-GB" sz="6600" b="1" u="none" dirty="0" smtClean="0">
                <a:latin typeface="Palatino Linotype" pitchFamily="18" charset="0"/>
              </a:rPr>
              <a:t>2</a:t>
            </a:r>
            <a:r>
              <a:rPr lang="en-GB" sz="4800" b="1" u="none" dirty="0">
                <a:latin typeface="Palatino Linotype" pitchFamily="18" charset="0"/>
              </a:rPr>
              <a:t/>
            </a:r>
            <a:br>
              <a:rPr lang="en-GB" sz="4800" b="1" u="none" dirty="0">
                <a:latin typeface="Palatino Linotype" pitchFamily="18" charset="0"/>
              </a:rPr>
            </a:br>
            <a:endParaRPr lang="en-GB" sz="3600" b="1" i="1" u="none" dirty="0">
              <a:latin typeface="Palatino Linotype" pitchFamily="18" charset="0"/>
            </a:endParaRPr>
          </a:p>
        </p:txBody>
      </p:sp>
      <p:pic>
        <p:nvPicPr>
          <p:cNvPr id="2054" name="Picture 7" descr="3c0a0a30 d167 4643 86ed 0b7a5776196e Phương pháp kế toán tiền và kế toán dồn tích"/>
          <p:cNvPicPr>
            <a:picLocks noChangeAspect="1" noChangeArrowheads="1"/>
          </p:cNvPicPr>
          <p:nvPr/>
        </p:nvPicPr>
        <p:blipFill>
          <a:blip r:embed="rId5"/>
          <a:srcRect/>
          <a:stretch>
            <a:fillRect/>
          </a:stretch>
        </p:blipFill>
        <p:spPr bwMode="auto">
          <a:xfrm>
            <a:off x="0" y="2735263"/>
            <a:ext cx="9144000" cy="4125912"/>
          </a:xfrm>
          <a:prstGeom prst="rect">
            <a:avLst/>
          </a:prstGeom>
          <a:noFill/>
          <a:ln w="9525">
            <a:noFill/>
            <a:miter lim="800000"/>
            <a:headEnd/>
            <a:tailEnd/>
          </a:ln>
        </p:spPr>
      </p:pic>
    </p:spTree>
  </p:cSld>
  <p:clrMapOvr>
    <a:masterClrMapping/>
  </p:clrMapOvr>
  <p:transition spd="med">
    <p:sndAc>
      <p:stSnd>
        <p:snd r:embed="rId3" name="arrow.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561228"/>
          </a:xfrm>
        </p:spPr>
        <p:txBody>
          <a:bodyPr>
            <a:normAutofit/>
          </a:bodyPr>
          <a:lstStyle/>
          <a:p>
            <a:r>
              <a:rPr lang="en-US" sz="2600" b="1" i="1" dirty="0" smtClean="0">
                <a:solidFill>
                  <a:schemeClr val="tx1"/>
                </a:solidFill>
                <a:latin typeface="Palatino Linotype" pitchFamily="18" charset="0"/>
              </a:rPr>
              <a:t>b) </a:t>
            </a:r>
            <a:r>
              <a:rPr lang="en-US" sz="2600" b="1" i="1" dirty="0" err="1" smtClean="0">
                <a:solidFill>
                  <a:schemeClr val="tx1"/>
                </a:solidFill>
                <a:latin typeface="Palatino Linotype" pitchFamily="18" charset="0"/>
              </a:rPr>
              <a:t>các</a:t>
            </a:r>
            <a:r>
              <a:rPr lang="en-US" sz="2600" b="1" i="1" dirty="0" smtClean="0">
                <a:solidFill>
                  <a:schemeClr val="tx1"/>
                </a:solidFill>
                <a:latin typeface="Palatino Linotype" pitchFamily="18" charset="0"/>
              </a:rPr>
              <a:t> </a:t>
            </a:r>
            <a:r>
              <a:rPr lang="en-US" sz="2600" b="1" i="1" dirty="0" err="1" smtClean="0">
                <a:solidFill>
                  <a:schemeClr val="tx1"/>
                </a:solidFill>
                <a:latin typeface="Palatino Linotype" pitchFamily="18" charset="0"/>
              </a:rPr>
              <a:t>giao</a:t>
            </a:r>
            <a:r>
              <a:rPr lang="en-US" sz="2600" b="1" i="1" dirty="0" smtClean="0">
                <a:solidFill>
                  <a:schemeClr val="tx1"/>
                </a:solidFill>
                <a:latin typeface="Palatino Linotype" pitchFamily="18" charset="0"/>
              </a:rPr>
              <a:t> </a:t>
            </a:r>
            <a:r>
              <a:rPr lang="en-US" sz="2600" b="1" i="1" dirty="0" err="1" smtClean="0">
                <a:solidFill>
                  <a:schemeClr val="tx1"/>
                </a:solidFill>
                <a:latin typeface="Palatino Linotype" pitchFamily="18" charset="0"/>
              </a:rPr>
              <a:t>dịch</a:t>
            </a:r>
            <a:r>
              <a:rPr lang="en-US" sz="2600" b="1" i="1" dirty="0" smtClean="0">
                <a:solidFill>
                  <a:schemeClr val="tx1"/>
                </a:solidFill>
                <a:latin typeface="Palatino Linotype" pitchFamily="18" charset="0"/>
              </a:rPr>
              <a:t> </a:t>
            </a:r>
            <a:r>
              <a:rPr lang="en-US" sz="2600" b="1" i="1" dirty="0" err="1" smtClean="0">
                <a:solidFill>
                  <a:schemeClr val="tx1"/>
                </a:solidFill>
                <a:latin typeface="Palatino Linotype" pitchFamily="18" charset="0"/>
              </a:rPr>
              <a:t>bằng</a:t>
            </a:r>
            <a:r>
              <a:rPr lang="en-US" sz="2600" b="1" i="1" dirty="0" smtClean="0">
                <a:solidFill>
                  <a:schemeClr val="tx1"/>
                </a:solidFill>
                <a:latin typeface="Palatino Linotype" pitchFamily="18" charset="0"/>
              </a:rPr>
              <a:t> </a:t>
            </a:r>
            <a:r>
              <a:rPr lang="en-US" sz="2600" b="1" i="1" dirty="0" err="1" smtClean="0">
                <a:solidFill>
                  <a:schemeClr val="tx1"/>
                </a:solidFill>
                <a:latin typeface="Palatino Linotype" pitchFamily="18" charset="0"/>
              </a:rPr>
              <a:t>ngoại</a:t>
            </a:r>
            <a:r>
              <a:rPr lang="en-US" sz="2600" b="1" i="1" dirty="0" smtClean="0">
                <a:solidFill>
                  <a:schemeClr val="tx1"/>
                </a:solidFill>
                <a:latin typeface="Palatino Linotype" pitchFamily="18" charset="0"/>
              </a:rPr>
              <a:t> </a:t>
            </a:r>
            <a:r>
              <a:rPr lang="en-US" sz="2600" b="1" i="1" dirty="0" err="1" smtClean="0">
                <a:solidFill>
                  <a:schemeClr val="tx1"/>
                </a:solidFill>
                <a:latin typeface="Palatino Linotype" pitchFamily="18" charset="0"/>
              </a:rPr>
              <a:t>tệ</a:t>
            </a:r>
            <a:endParaRPr lang="en-US" sz="2600" b="1" i="1" dirty="0">
              <a:solidFill>
                <a:schemeClr val="tx1"/>
              </a:solidFill>
              <a:latin typeface="Palatino Linotype" pitchFamily="18" charset="0"/>
            </a:endParaRPr>
          </a:p>
        </p:txBody>
      </p:sp>
      <p:sp>
        <p:nvSpPr>
          <p:cNvPr id="3" name="Content Placeholder 2"/>
          <p:cNvSpPr>
            <a:spLocks noGrp="1"/>
          </p:cNvSpPr>
          <p:nvPr>
            <p:ph idx="1"/>
          </p:nvPr>
        </p:nvSpPr>
        <p:spPr>
          <a:xfrm>
            <a:off x="357158" y="533400"/>
            <a:ext cx="8501122" cy="5824558"/>
          </a:xfrm>
        </p:spPr>
        <p:txBody>
          <a:bodyPr>
            <a:noAutofit/>
          </a:bodyPr>
          <a:lstStyle/>
          <a:p>
            <a:pPr algn="just">
              <a:lnSpc>
                <a:spcPct val="134000"/>
              </a:lnSpc>
              <a:spcBef>
                <a:spcPts val="0"/>
              </a:spcBef>
              <a:buNone/>
            </a:pPr>
            <a:r>
              <a:rPr lang="en-US" sz="2200" dirty="0" smtClean="0">
                <a:latin typeface="Palatino Linotype" pitchFamily="18" charset="0"/>
              </a:rPr>
              <a:t>		</a:t>
            </a:r>
            <a:r>
              <a:rPr lang="vi-VN" sz="2200" dirty="0" smtClean="0">
                <a:latin typeface="Palatino Linotype" pitchFamily="18" charset="0"/>
              </a:rPr>
              <a:t>Một giao dịch bằng ngoại tệ là giao dịch được xác định bằng ngoại tệ hoặc yêu cầu thanh toán bằng ngoại tệ, bao gồm các giao dịch phát sinh khi một doanh nghiệp:</a:t>
            </a:r>
          </a:p>
          <a:p>
            <a:pPr algn="just">
              <a:lnSpc>
                <a:spcPct val="134000"/>
              </a:lnSpc>
              <a:spcBef>
                <a:spcPts val="0"/>
              </a:spcBef>
              <a:buNone/>
            </a:pPr>
            <a:r>
              <a:rPr lang="en-US" sz="2200" dirty="0" smtClean="0">
                <a:latin typeface="Palatino Linotype" pitchFamily="18" charset="0"/>
              </a:rPr>
              <a:t>	</a:t>
            </a:r>
            <a:r>
              <a:rPr lang="vi-VN" sz="2200" dirty="0" smtClean="0">
                <a:latin typeface="Palatino Linotype" pitchFamily="18" charset="0"/>
              </a:rPr>
              <a:t>(a) Mua hoặc bán sản phẩm, hàng hóa, dịch vụ mà giá cả được xác định bằng ngoại tệ;</a:t>
            </a:r>
          </a:p>
          <a:p>
            <a:pPr algn="just">
              <a:lnSpc>
                <a:spcPct val="134000"/>
              </a:lnSpc>
              <a:spcBef>
                <a:spcPts val="0"/>
              </a:spcBef>
              <a:buNone/>
            </a:pPr>
            <a:r>
              <a:rPr lang="en-US" sz="2200" dirty="0" smtClean="0">
                <a:latin typeface="Palatino Linotype" pitchFamily="18" charset="0"/>
              </a:rPr>
              <a:t>	</a:t>
            </a:r>
            <a:r>
              <a:rPr lang="vi-VN" sz="2200" dirty="0" smtClean="0">
                <a:latin typeface="Palatino Linotype" pitchFamily="18" charset="0"/>
              </a:rPr>
              <a:t>(b) Vay hoặc cho vay các khoản tiền mà số phải trả hoặc phải thu được xác định bằng ngoại tệ;</a:t>
            </a:r>
          </a:p>
          <a:p>
            <a:pPr algn="just">
              <a:lnSpc>
                <a:spcPct val="134000"/>
              </a:lnSpc>
              <a:spcBef>
                <a:spcPts val="0"/>
              </a:spcBef>
              <a:buNone/>
            </a:pPr>
            <a:r>
              <a:rPr lang="en-US" sz="2200" dirty="0" smtClean="0">
                <a:latin typeface="Palatino Linotype" pitchFamily="18" charset="0"/>
              </a:rPr>
              <a:t>	</a:t>
            </a:r>
            <a:r>
              <a:rPr lang="vi-VN" sz="2200" dirty="0" smtClean="0">
                <a:latin typeface="Palatino Linotype" pitchFamily="18" charset="0"/>
              </a:rPr>
              <a:t>(c) Trở thành một đối tác (một bên) của một hợp đồng ngoại hối chưa được thực hiện; </a:t>
            </a:r>
          </a:p>
          <a:p>
            <a:pPr algn="just">
              <a:lnSpc>
                <a:spcPct val="134000"/>
              </a:lnSpc>
              <a:spcBef>
                <a:spcPts val="0"/>
              </a:spcBef>
              <a:buNone/>
            </a:pPr>
            <a:r>
              <a:rPr lang="en-US" sz="2200" dirty="0" smtClean="0">
                <a:latin typeface="Palatino Linotype" pitchFamily="18" charset="0"/>
              </a:rPr>
              <a:t>	</a:t>
            </a:r>
            <a:r>
              <a:rPr lang="vi-VN" sz="2200" dirty="0" smtClean="0">
                <a:latin typeface="Palatino Linotype" pitchFamily="18" charset="0"/>
              </a:rPr>
              <a:t>(d) Mua hoặc thanh lý các tài sản; phát sinh hoặc thanh toán các khoản nợ xác định bằng ngoại tệ;</a:t>
            </a:r>
          </a:p>
          <a:p>
            <a:pPr algn="just">
              <a:lnSpc>
                <a:spcPct val="134000"/>
              </a:lnSpc>
              <a:spcBef>
                <a:spcPts val="0"/>
              </a:spcBef>
              <a:buNone/>
            </a:pPr>
            <a:r>
              <a:rPr lang="en-US" sz="2200" dirty="0" smtClean="0">
                <a:latin typeface="Palatino Linotype" pitchFamily="18" charset="0"/>
              </a:rPr>
              <a:t>	</a:t>
            </a:r>
            <a:r>
              <a:rPr lang="vi-VN" sz="2200" dirty="0" smtClean="0">
                <a:latin typeface="Palatino Linotype" pitchFamily="18" charset="0"/>
              </a:rPr>
              <a:t>(e) Dùng một loại tiền tệ này để mua, bán hoặc đổi lấy một loại tiền tệ khác.</a:t>
            </a:r>
          </a:p>
          <a:p>
            <a:pPr algn="just">
              <a:lnSpc>
                <a:spcPct val="134000"/>
              </a:lnSpc>
              <a:spcBef>
                <a:spcPts val="0"/>
              </a:spcBef>
            </a:pPr>
            <a:endParaRPr lang="en-US" sz="2200"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501122" cy="6286544"/>
          </a:xfrm>
        </p:spPr>
        <p:txBody>
          <a:bodyPr>
            <a:noAutofit/>
          </a:bodyPr>
          <a:lstStyle/>
          <a:p>
            <a:pPr algn="just">
              <a:lnSpc>
                <a:spcPct val="135000"/>
              </a:lnSpc>
              <a:spcBef>
                <a:spcPts val="0"/>
              </a:spcBef>
              <a:buNone/>
            </a:pPr>
            <a:r>
              <a:rPr lang="en-US" sz="2800" b="1" dirty="0" smtClean="0">
                <a:latin typeface="Palatino Linotype" pitchFamily="18" charset="0"/>
              </a:rPr>
              <a:t>1.1.2. </a:t>
            </a:r>
            <a:r>
              <a:rPr lang="en-US" sz="2800" b="1" dirty="0" err="1" smtClean="0">
                <a:latin typeface="Palatino Linotype" pitchFamily="18" charset="0"/>
              </a:rPr>
              <a:t>Yêu</a:t>
            </a:r>
            <a:r>
              <a:rPr lang="en-US" sz="2800" b="1" dirty="0" smtClean="0">
                <a:latin typeface="Palatino Linotype" pitchFamily="18" charset="0"/>
              </a:rPr>
              <a:t> </a:t>
            </a:r>
            <a:r>
              <a:rPr lang="en-US" sz="2800" b="1" dirty="0" err="1" smtClean="0">
                <a:latin typeface="Palatino Linotype" pitchFamily="18" charset="0"/>
              </a:rPr>
              <a:t>cầu</a:t>
            </a:r>
            <a:r>
              <a:rPr lang="en-US" sz="2800" b="1" dirty="0" smtClean="0">
                <a:latin typeface="Palatino Linotype" pitchFamily="18" charset="0"/>
              </a:rPr>
              <a:t> </a:t>
            </a:r>
            <a:r>
              <a:rPr lang="en-US" sz="2800" b="1" dirty="0" err="1" smtClean="0">
                <a:latin typeface="Palatino Linotype" pitchFamily="18" charset="0"/>
              </a:rPr>
              <a:t>quản</a:t>
            </a:r>
            <a:r>
              <a:rPr lang="en-US" sz="2800" b="1" dirty="0" smtClean="0">
                <a:latin typeface="Palatino Linotype" pitchFamily="18" charset="0"/>
              </a:rPr>
              <a:t> </a:t>
            </a:r>
            <a:r>
              <a:rPr lang="en-US" sz="2800" b="1" dirty="0" err="1" smtClean="0">
                <a:latin typeface="Palatino Linotype" pitchFamily="18" charset="0"/>
              </a:rPr>
              <a:t>lý</a:t>
            </a:r>
            <a:endParaRPr lang="en-US" sz="2800" b="1" dirty="0" smtClean="0">
              <a:latin typeface="Palatino Linotype" pitchFamily="18" charset="0"/>
            </a:endParaRPr>
          </a:p>
          <a:p>
            <a:pPr algn="just">
              <a:lnSpc>
                <a:spcPct val="135000"/>
              </a:lnSpc>
              <a:spcBef>
                <a:spcPts val="0"/>
              </a:spcBef>
              <a:buNone/>
            </a:pPr>
            <a:r>
              <a:rPr lang="en-US" altLang="en-US" sz="2300" dirty="0" smtClean="0">
                <a:latin typeface="Palatino Linotype" pitchFamily="18" charset="0"/>
              </a:rPr>
              <a:t>- </a:t>
            </a:r>
            <a:r>
              <a:rPr lang="en-US" altLang="en-US" sz="2300" dirty="0" err="1" smtClean="0">
                <a:latin typeface="Palatino Linotype" pitchFamily="18" charset="0"/>
              </a:rPr>
              <a:t>Quản</a:t>
            </a:r>
            <a:r>
              <a:rPr lang="en-US" altLang="en-US" sz="2300" dirty="0" smtClean="0">
                <a:latin typeface="Palatino Linotype" pitchFamily="18" charset="0"/>
              </a:rPr>
              <a:t> </a:t>
            </a:r>
            <a:r>
              <a:rPr lang="en-US" altLang="en-US" sz="2300" dirty="0" err="1" smtClean="0">
                <a:latin typeface="Palatino Linotype" pitchFamily="18" charset="0"/>
              </a:rPr>
              <a:t>lý</a:t>
            </a:r>
            <a:r>
              <a:rPr lang="en-US" altLang="en-US" sz="2300" dirty="0" smtClean="0">
                <a:latin typeface="Palatino Linotype" pitchFamily="18" charset="0"/>
              </a:rPr>
              <a:t> </a:t>
            </a:r>
            <a:r>
              <a:rPr lang="en-US" altLang="en-US" sz="2300" dirty="0" err="1" smtClean="0">
                <a:latin typeface="Palatino Linotype" pitchFamily="18" charset="0"/>
              </a:rPr>
              <a:t>số</a:t>
            </a:r>
            <a:r>
              <a:rPr lang="en-US" altLang="en-US" sz="2300" dirty="0" smtClean="0">
                <a:latin typeface="Palatino Linotype" pitchFamily="18" charset="0"/>
              </a:rPr>
              <a:t> </a:t>
            </a:r>
            <a:r>
              <a:rPr lang="en-US" altLang="en-US" sz="2300" dirty="0" err="1" smtClean="0">
                <a:latin typeface="Palatino Linotype" pitchFamily="18" charset="0"/>
              </a:rPr>
              <a:t>hiện</a:t>
            </a:r>
            <a:r>
              <a:rPr lang="en-US" altLang="en-US" sz="2300" dirty="0" smtClean="0">
                <a:latin typeface="Palatino Linotype" pitchFamily="18" charset="0"/>
              </a:rPr>
              <a:t> </a:t>
            </a:r>
            <a:r>
              <a:rPr lang="en-US" altLang="en-US" sz="2300" dirty="0" err="1" smtClean="0">
                <a:latin typeface="Palatino Linotype" pitchFamily="18" charset="0"/>
              </a:rPr>
              <a:t>có</a:t>
            </a:r>
            <a:r>
              <a:rPr lang="en-US" altLang="en-US" sz="2300" dirty="0" smtClean="0">
                <a:latin typeface="Palatino Linotype" pitchFamily="18" charset="0"/>
              </a:rPr>
              <a:t> </a:t>
            </a:r>
            <a:r>
              <a:rPr lang="en-US" altLang="en-US" sz="2300" dirty="0" err="1" smtClean="0">
                <a:latin typeface="Palatino Linotype" pitchFamily="18" charset="0"/>
              </a:rPr>
              <a:t>và</a:t>
            </a:r>
            <a:r>
              <a:rPr lang="en-US" altLang="en-US" sz="2300" dirty="0" smtClean="0">
                <a:latin typeface="Palatino Linotype" pitchFamily="18" charset="0"/>
              </a:rPr>
              <a:t> </a:t>
            </a:r>
            <a:r>
              <a:rPr lang="en-US" altLang="en-US" sz="2300" dirty="0" err="1" smtClean="0">
                <a:latin typeface="Palatino Linotype" pitchFamily="18" charset="0"/>
              </a:rPr>
              <a:t>tình</a:t>
            </a:r>
            <a:r>
              <a:rPr lang="en-US" altLang="en-US" sz="2300" dirty="0" smtClean="0">
                <a:latin typeface="Palatino Linotype" pitchFamily="18" charset="0"/>
              </a:rPr>
              <a:t> </a:t>
            </a:r>
            <a:r>
              <a:rPr lang="en-US" altLang="en-US" sz="2300" dirty="0" err="1" smtClean="0">
                <a:latin typeface="Palatino Linotype" pitchFamily="18" charset="0"/>
              </a:rPr>
              <a:t>hình</a:t>
            </a:r>
            <a:r>
              <a:rPr lang="en-US" altLang="en-US" sz="2300" dirty="0" smtClean="0">
                <a:latin typeface="Palatino Linotype" pitchFamily="18" charset="0"/>
              </a:rPr>
              <a:t> </a:t>
            </a:r>
            <a:r>
              <a:rPr lang="en-US" altLang="en-US" sz="2300" dirty="0" err="1" smtClean="0">
                <a:latin typeface="Palatino Linotype" pitchFamily="18" charset="0"/>
              </a:rPr>
              <a:t>biến</a:t>
            </a:r>
            <a:r>
              <a:rPr lang="en-US" altLang="en-US" sz="2300" dirty="0" smtClean="0">
                <a:latin typeface="Palatino Linotype" pitchFamily="18" charset="0"/>
              </a:rPr>
              <a:t> </a:t>
            </a:r>
            <a:r>
              <a:rPr lang="en-US" altLang="en-US" sz="2300" dirty="0" err="1" smtClean="0">
                <a:latin typeface="Palatino Linotype" pitchFamily="18" charset="0"/>
              </a:rPr>
              <a:t>động</a:t>
            </a:r>
            <a:r>
              <a:rPr lang="en-US" altLang="en-US" sz="2300" dirty="0" smtClean="0">
                <a:latin typeface="Palatino Linotype" pitchFamily="18" charset="0"/>
              </a:rPr>
              <a:t> </a:t>
            </a:r>
            <a:r>
              <a:rPr lang="en-US" altLang="en-US" sz="2300" dirty="0" err="1" smtClean="0">
                <a:latin typeface="Palatino Linotype" pitchFamily="18" charset="0"/>
              </a:rPr>
              <a:t>của</a:t>
            </a:r>
            <a:r>
              <a:rPr lang="en-US" altLang="en-US" sz="2300" dirty="0" smtClean="0">
                <a:latin typeface="Palatino Linotype" pitchFamily="18" charset="0"/>
              </a:rPr>
              <a:t> </a:t>
            </a:r>
            <a:r>
              <a:rPr lang="en-US" altLang="en-US" sz="2300" dirty="0" err="1" smtClean="0">
                <a:latin typeface="Palatino Linotype" pitchFamily="18" charset="0"/>
              </a:rPr>
              <a:t>các</a:t>
            </a:r>
            <a:r>
              <a:rPr lang="en-US" altLang="en-US" sz="2300" dirty="0" smtClean="0">
                <a:latin typeface="Palatino Linotype" pitchFamily="18" charset="0"/>
              </a:rPr>
              <a:t> </a:t>
            </a:r>
            <a:r>
              <a:rPr lang="en-US" altLang="en-US" sz="2300" dirty="0" err="1" smtClean="0">
                <a:latin typeface="Palatino Linotype" pitchFamily="18" charset="0"/>
              </a:rPr>
              <a:t>loại</a:t>
            </a:r>
            <a:r>
              <a:rPr lang="en-US" altLang="en-US" sz="2300" dirty="0" smtClean="0">
                <a:latin typeface="Palatino Linotype" pitchFamily="18" charset="0"/>
              </a:rPr>
              <a:t> </a:t>
            </a:r>
            <a:r>
              <a:rPr lang="en-US" altLang="en-US" sz="2300" dirty="0" err="1" smtClean="0">
                <a:latin typeface="Palatino Linotype" pitchFamily="18" charset="0"/>
              </a:rPr>
              <a:t>ngoại</a:t>
            </a:r>
            <a:r>
              <a:rPr lang="en-US" altLang="en-US" sz="2300" dirty="0" smtClean="0">
                <a:latin typeface="Palatino Linotype" pitchFamily="18" charset="0"/>
              </a:rPr>
              <a:t> </a:t>
            </a:r>
            <a:r>
              <a:rPr lang="en-US" altLang="en-US" sz="2300" dirty="0" err="1" smtClean="0">
                <a:latin typeface="Palatino Linotype" pitchFamily="18" charset="0"/>
              </a:rPr>
              <a:t>tệ</a:t>
            </a:r>
            <a:r>
              <a:rPr lang="en-US" altLang="en-US" sz="2300" dirty="0" smtClean="0">
                <a:latin typeface="Palatino Linotype" pitchFamily="18" charset="0"/>
              </a:rPr>
              <a:t> </a:t>
            </a:r>
            <a:r>
              <a:rPr lang="en-US" altLang="en-US" sz="2300" dirty="0" err="1" smtClean="0">
                <a:latin typeface="Palatino Linotype" pitchFamily="18" charset="0"/>
              </a:rPr>
              <a:t>theo</a:t>
            </a:r>
            <a:r>
              <a:rPr lang="en-US" altLang="en-US" sz="2300" dirty="0" smtClean="0">
                <a:latin typeface="Palatino Linotype" pitchFamily="18" charset="0"/>
              </a:rPr>
              <a:t> </a:t>
            </a:r>
            <a:r>
              <a:rPr lang="en-US" altLang="en-US" sz="2300" dirty="0" err="1" smtClean="0">
                <a:latin typeface="Palatino Linotype" pitchFamily="18" charset="0"/>
              </a:rPr>
              <a:t>nguyên</a:t>
            </a:r>
            <a:r>
              <a:rPr lang="en-US" altLang="en-US" sz="2300" dirty="0" smtClean="0">
                <a:latin typeface="Palatino Linotype" pitchFamily="18" charset="0"/>
              </a:rPr>
              <a:t> </a:t>
            </a:r>
            <a:r>
              <a:rPr lang="en-US" altLang="en-US" sz="2300" dirty="0" err="1" smtClean="0">
                <a:latin typeface="Palatino Linotype" pitchFamily="18" charset="0"/>
              </a:rPr>
              <a:t>tệ</a:t>
            </a:r>
            <a:r>
              <a:rPr lang="en-US" altLang="en-US" sz="2300" dirty="0" smtClean="0">
                <a:latin typeface="Palatino Linotype" pitchFamily="18" charset="0"/>
              </a:rPr>
              <a:t> </a:t>
            </a:r>
            <a:r>
              <a:rPr lang="en-US" altLang="en-US" sz="2300" dirty="0" err="1" smtClean="0">
                <a:latin typeface="Palatino Linotype" pitchFamily="18" charset="0"/>
              </a:rPr>
              <a:t>trong</a:t>
            </a:r>
            <a:r>
              <a:rPr lang="en-US" altLang="en-US" sz="2300" dirty="0" smtClean="0">
                <a:latin typeface="Palatino Linotype" pitchFamily="18" charset="0"/>
              </a:rPr>
              <a:t> </a:t>
            </a:r>
            <a:r>
              <a:rPr lang="en-US" altLang="en-US" sz="2300" dirty="0" err="1" smtClean="0">
                <a:latin typeface="Palatino Linotype" pitchFamily="18" charset="0"/>
              </a:rPr>
              <a:t>doanh</a:t>
            </a:r>
            <a:r>
              <a:rPr lang="en-US" altLang="en-US" sz="2300" dirty="0" smtClean="0">
                <a:latin typeface="Palatino Linotype" pitchFamily="18" charset="0"/>
              </a:rPr>
              <a:t> </a:t>
            </a:r>
            <a:r>
              <a:rPr lang="en-US" altLang="en-US" sz="2300" dirty="0" err="1" smtClean="0">
                <a:latin typeface="Palatino Linotype" pitchFamily="18" charset="0"/>
              </a:rPr>
              <a:t>nghiệp</a:t>
            </a:r>
            <a:endParaRPr lang="en-US" altLang="en-US" sz="2300" dirty="0" smtClean="0">
              <a:latin typeface="Palatino Linotype" pitchFamily="18" charset="0"/>
            </a:endParaRPr>
          </a:p>
          <a:p>
            <a:pPr algn="just">
              <a:lnSpc>
                <a:spcPct val="135000"/>
              </a:lnSpc>
              <a:spcBef>
                <a:spcPts val="0"/>
              </a:spcBef>
              <a:buNone/>
            </a:pP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Quản</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lý</a:t>
            </a:r>
            <a:r>
              <a:rPr lang="en-US" sz="2300" dirty="0" smtClean="0">
                <a:latin typeface="Palatino Linotype" pitchFamily="18" charset="0"/>
                <a:cs typeface="Times New Roman" pitchFamily="18" charset="0"/>
              </a:rPr>
              <a:t> </a:t>
            </a:r>
            <a:r>
              <a:rPr lang="en-US" altLang="en-US" sz="2300" dirty="0" err="1" smtClean="0">
                <a:latin typeface="Palatino Linotype" pitchFamily="18" charset="0"/>
              </a:rPr>
              <a:t>số</a:t>
            </a:r>
            <a:r>
              <a:rPr lang="en-US" altLang="en-US" sz="2300" dirty="0" smtClean="0">
                <a:latin typeface="Palatino Linotype" pitchFamily="18" charset="0"/>
              </a:rPr>
              <a:t> </a:t>
            </a:r>
            <a:r>
              <a:rPr lang="en-US" altLang="en-US" sz="2300" dirty="0" err="1" smtClean="0">
                <a:latin typeface="Palatino Linotype" pitchFamily="18" charset="0"/>
              </a:rPr>
              <a:t>hiện</a:t>
            </a:r>
            <a:r>
              <a:rPr lang="en-US" altLang="en-US" sz="2300" dirty="0" smtClean="0">
                <a:latin typeface="Palatino Linotype" pitchFamily="18" charset="0"/>
              </a:rPr>
              <a:t> </a:t>
            </a:r>
            <a:r>
              <a:rPr lang="en-US" altLang="en-US" sz="2300" dirty="0" err="1" smtClean="0">
                <a:latin typeface="Palatino Linotype" pitchFamily="18" charset="0"/>
              </a:rPr>
              <a:t>có</a:t>
            </a:r>
            <a:r>
              <a:rPr lang="en-US" altLang="en-US" sz="2300" dirty="0" smtClean="0">
                <a:latin typeface="Palatino Linotype" pitchFamily="18" charset="0"/>
              </a:rPr>
              <a:t> </a:t>
            </a:r>
            <a:r>
              <a:rPr lang="en-US" altLang="en-US" sz="2300" dirty="0" err="1" smtClean="0">
                <a:latin typeface="Palatino Linotype" pitchFamily="18" charset="0"/>
              </a:rPr>
              <a:t>và</a:t>
            </a:r>
            <a:r>
              <a:rPr lang="en-US" altLang="en-US" sz="2300" dirty="0" smtClean="0">
                <a:latin typeface="Palatino Linotype" pitchFamily="18" charset="0"/>
              </a:rPr>
              <a:t> </a:t>
            </a:r>
            <a:r>
              <a:rPr lang="en-US" altLang="en-US" sz="2300" dirty="0" err="1" smtClean="0">
                <a:latin typeface="Palatino Linotype" pitchFamily="18" charset="0"/>
              </a:rPr>
              <a:t>tình</a:t>
            </a:r>
            <a:r>
              <a:rPr lang="en-US" altLang="en-US" sz="2300" dirty="0" smtClean="0">
                <a:latin typeface="Palatino Linotype" pitchFamily="18" charset="0"/>
              </a:rPr>
              <a:t> </a:t>
            </a:r>
            <a:r>
              <a:rPr lang="en-US" altLang="en-US" sz="2300" dirty="0" err="1" smtClean="0">
                <a:latin typeface="Palatino Linotype" pitchFamily="18" charset="0"/>
              </a:rPr>
              <a:t>hình</a:t>
            </a:r>
            <a:r>
              <a:rPr lang="en-US" altLang="en-US" sz="2300" dirty="0" smtClean="0">
                <a:latin typeface="Palatino Linotype" pitchFamily="18" charset="0"/>
              </a:rPr>
              <a:t> </a:t>
            </a:r>
            <a:r>
              <a:rPr lang="en-US" altLang="en-US" sz="2300" dirty="0" err="1" smtClean="0">
                <a:latin typeface="Palatino Linotype" pitchFamily="18" charset="0"/>
              </a:rPr>
              <a:t>biến</a:t>
            </a:r>
            <a:r>
              <a:rPr lang="en-US" altLang="en-US" sz="2300" dirty="0" smtClean="0">
                <a:latin typeface="Palatino Linotype" pitchFamily="18" charset="0"/>
              </a:rPr>
              <a:t> </a:t>
            </a:r>
            <a:r>
              <a:rPr lang="en-US" altLang="en-US" sz="2300" dirty="0" err="1" smtClean="0">
                <a:latin typeface="Palatino Linotype" pitchFamily="18" charset="0"/>
              </a:rPr>
              <a:t>động</a:t>
            </a:r>
            <a:r>
              <a:rPr lang="en-US" altLang="en-US" sz="2300" dirty="0" smtClean="0">
                <a:latin typeface="Palatino Linotype" pitchFamily="18" charset="0"/>
              </a:rPr>
              <a:t> </a:t>
            </a:r>
            <a:r>
              <a:rPr lang="en-US" altLang="en-US" sz="2300" dirty="0" err="1" smtClean="0">
                <a:latin typeface="Palatino Linotype" pitchFamily="18" charset="0"/>
              </a:rPr>
              <a:t>của</a:t>
            </a:r>
            <a:r>
              <a:rPr lang="en-US" altLang="en-US" sz="2300" dirty="0" smtClean="0">
                <a:latin typeface="Palatino Linotype" pitchFamily="18" charset="0"/>
              </a:rPr>
              <a:t> </a:t>
            </a:r>
            <a:r>
              <a:rPr lang="en-US" altLang="en-US" sz="2300" dirty="0" err="1" smtClean="0">
                <a:latin typeface="Palatino Linotype" pitchFamily="18" charset="0"/>
              </a:rPr>
              <a:t>các</a:t>
            </a:r>
            <a:r>
              <a:rPr lang="en-US" altLang="en-US" sz="2300" dirty="0" smtClean="0">
                <a:latin typeface="Palatino Linotype" pitchFamily="18" charset="0"/>
              </a:rPr>
              <a:t> </a:t>
            </a:r>
            <a:r>
              <a:rPr lang="en-US" altLang="en-US" sz="2300" dirty="0" err="1" smtClean="0">
                <a:latin typeface="Palatino Linotype" pitchFamily="18" charset="0"/>
              </a:rPr>
              <a:t>khoản</a:t>
            </a:r>
            <a:r>
              <a:rPr lang="en-US" altLang="en-US" sz="2300" dirty="0" smtClean="0">
                <a:latin typeface="Palatino Linotype" pitchFamily="18" charset="0"/>
              </a:rPr>
              <a:t> </a:t>
            </a:r>
            <a:r>
              <a:rPr lang="en-US" altLang="en-US" sz="2300" dirty="0" err="1" smtClean="0">
                <a:latin typeface="Palatino Linotype" pitchFamily="18" charset="0"/>
              </a:rPr>
              <a:t>mục</a:t>
            </a:r>
            <a:r>
              <a:rPr lang="en-US" altLang="en-US" sz="2300" dirty="0" smtClean="0">
                <a:latin typeface="Palatino Linotype" pitchFamily="18" charset="0"/>
              </a:rPr>
              <a:t> </a:t>
            </a:r>
            <a:r>
              <a:rPr lang="en-US" altLang="en-US" sz="2300" dirty="0" err="1" smtClean="0">
                <a:latin typeface="Palatino Linotype" pitchFamily="18" charset="0"/>
              </a:rPr>
              <a:t>tiền</a:t>
            </a:r>
            <a:r>
              <a:rPr lang="en-US" altLang="en-US" sz="2300" dirty="0" smtClean="0">
                <a:latin typeface="Palatino Linotype" pitchFamily="18" charset="0"/>
              </a:rPr>
              <a:t> </a:t>
            </a:r>
            <a:r>
              <a:rPr lang="en-US" altLang="en-US" sz="2300" dirty="0" err="1" smtClean="0">
                <a:latin typeface="Palatino Linotype" pitchFamily="18" charset="0"/>
              </a:rPr>
              <a:t>tệ</a:t>
            </a:r>
            <a:r>
              <a:rPr lang="en-US" altLang="en-US" sz="2300" dirty="0" smtClean="0">
                <a:latin typeface="Palatino Linotype" pitchFamily="18" charset="0"/>
              </a:rPr>
              <a:t> </a:t>
            </a:r>
            <a:r>
              <a:rPr lang="en-US" altLang="en-US" sz="2300" dirty="0" err="1" smtClean="0">
                <a:latin typeface="Palatino Linotype" pitchFamily="18" charset="0"/>
              </a:rPr>
              <a:t>có</a:t>
            </a:r>
            <a:r>
              <a:rPr lang="en-US" altLang="en-US" sz="2300" dirty="0" smtClean="0">
                <a:latin typeface="Palatino Linotype" pitchFamily="18" charset="0"/>
              </a:rPr>
              <a:t> </a:t>
            </a:r>
            <a:r>
              <a:rPr lang="en-US" altLang="en-US" sz="2300" dirty="0" err="1" smtClean="0">
                <a:latin typeface="Palatino Linotype" pitchFamily="18" charset="0"/>
              </a:rPr>
              <a:t>gốc</a:t>
            </a:r>
            <a:r>
              <a:rPr lang="en-US" altLang="en-US" sz="2300" dirty="0" smtClean="0">
                <a:latin typeface="Palatino Linotype" pitchFamily="18" charset="0"/>
              </a:rPr>
              <a:t> </a:t>
            </a:r>
            <a:r>
              <a:rPr lang="en-US" altLang="en-US" sz="2300" dirty="0" err="1" smtClean="0">
                <a:latin typeface="Palatino Linotype" pitchFamily="18" charset="0"/>
              </a:rPr>
              <a:t>ngoại</a:t>
            </a:r>
            <a:r>
              <a:rPr lang="en-US" altLang="en-US" sz="2300" dirty="0" smtClean="0">
                <a:latin typeface="Palatino Linotype" pitchFamily="18" charset="0"/>
              </a:rPr>
              <a:t> </a:t>
            </a:r>
            <a:r>
              <a:rPr lang="en-US" altLang="en-US" sz="2300" dirty="0" err="1" smtClean="0">
                <a:latin typeface="Palatino Linotype" pitchFamily="18" charset="0"/>
              </a:rPr>
              <a:t>tệ</a:t>
            </a:r>
            <a:r>
              <a:rPr lang="en-US" altLang="en-US" sz="2300" dirty="0" smtClean="0">
                <a:latin typeface="Palatino Linotype" pitchFamily="18" charset="0"/>
              </a:rPr>
              <a:t> </a:t>
            </a:r>
            <a:r>
              <a:rPr lang="en-US" altLang="en-US" sz="2300" dirty="0" err="1" smtClean="0">
                <a:latin typeface="Palatino Linotype" pitchFamily="18" charset="0"/>
              </a:rPr>
              <a:t>trong</a:t>
            </a:r>
            <a:r>
              <a:rPr lang="en-US" altLang="en-US" sz="2300" dirty="0" smtClean="0">
                <a:latin typeface="Palatino Linotype" pitchFamily="18" charset="0"/>
              </a:rPr>
              <a:t> </a:t>
            </a:r>
            <a:r>
              <a:rPr lang="en-US" altLang="en-US" sz="2300" dirty="0" err="1" smtClean="0">
                <a:latin typeface="Palatino Linotype" pitchFamily="18" charset="0"/>
              </a:rPr>
              <a:t>kỳ</a:t>
            </a:r>
            <a:r>
              <a:rPr lang="en-US" altLang="en-US" sz="2300" dirty="0" smtClean="0">
                <a:latin typeface="Palatino Linotype" pitchFamily="18" charset="0"/>
              </a:rPr>
              <a:t> </a:t>
            </a:r>
            <a:r>
              <a:rPr lang="en-US" altLang="en-US" sz="2300" dirty="0" err="1" smtClean="0">
                <a:latin typeface="Palatino Linotype" pitchFamily="18" charset="0"/>
              </a:rPr>
              <a:t>theo</a:t>
            </a:r>
            <a:r>
              <a:rPr lang="en-US" altLang="en-US" sz="2300" dirty="0" smtClean="0">
                <a:latin typeface="Palatino Linotype" pitchFamily="18" charset="0"/>
              </a:rPr>
              <a:t> </a:t>
            </a:r>
            <a:r>
              <a:rPr lang="en-US" altLang="en-US" sz="2300" dirty="0" err="1" smtClean="0">
                <a:latin typeface="Palatino Linotype" pitchFamily="18" charset="0"/>
              </a:rPr>
              <a:t>đơn</a:t>
            </a:r>
            <a:r>
              <a:rPr lang="en-US" altLang="en-US" sz="2300" dirty="0" smtClean="0">
                <a:latin typeface="Palatino Linotype" pitchFamily="18" charset="0"/>
              </a:rPr>
              <a:t> </a:t>
            </a:r>
            <a:r>
              <a:rPr lang="en-US" altLang="en-US" sz="2300" dirty="0" err="1" smtClean="0">
                <a:latin typeface="Palatino Linotype" pitchFamily="18" charset="0"/>
              </a:rPr>
              <a:t>vị</a:t>
            </a:r>
            <a:r>
              <a:rPr lang="en-US" altLang="en-US" sz="2300" dirty="0" smtClean="0">
                <a:latin typeface="Palatino Linotype" pitchFamily="18" charset="0"/>
              </a:rPr>
              <a:t> </a:t>
            </a:r>
            <a:r>
              <a:rPr lang="en-US" altLang="en-US" sz="2300" dirty="0" err="1" smtClean="0">
                <a:latin typeface="Palatino Linotype" pitchFamily="18" charset="0"/>
              </a:rPr>
              <a:t>tiền</a:t>
            </a:r>
            <a:r>
              <a:rPr lang="en-US" altLang="en-US" sz="2300" dirty="0" smtClean="0">
                <a:latin typeface="Palatino Linotype" pitchFamily="18" charset="0"/>
              </a:rPr>
              <a:t> </a:t>
            </a:r>
            <a:r>
              <a:rPr lang="en-US" altLang="en-US" sz="2300" dirty="0" err="1" smtClean="0">
                <a:latin typeface="Palatino Linotype" pitchFamily="18" charset="0"/>
              </a:rPr>
              <a:t>tệ</a:t>
            </a:r>
            <a:r>
              <a:rPr lang="en-US" altLang="en-US" sz="2300" dirty="0" smtClean="0">
                <a:latin typeface="Palatino Linotype" pitchFamily="18" charset="0"/>
              </a:rPr>
              <a:t> </a:t>
            </a:r>
            <a:r>
              <a:rPr lang="en-US" altLang="en-US" sz="2300" dirty="0" err="1" smtClean="0">
                <a:latin typeface="Palatino Linotype" pitchFamily="18" charset="0"/>
              </a:rPr>
              <a:t>kế</a:t>
            </a:r>
            <a:r>
              <a:rPr lang="en-US" altLang="en-US" sz="2300" dirty="0" smtClean="0">
                <a:latin typeface="Palatino Linotype" pitchFamily="18" charset="0"/>
              </a:rPr>
              <a:t> </a:t>
            </a:r>
            <a:r>
              <a:rPr lang="en-US" altLang="en-US" sz="2300" dirty="0" err="1" smtClean="0">
                <a:latin typeface="Palatino Linotype" pitchFamily="18" charset="0"/>
              </a:rPr>
              <a:t>toán</a:t>
            </a:r>
            <a:endParaRPr lang="en-US" altLang="en-US" sz="2300" dirty="0" smtClean="0">
              <a:latin typeface="Palatino Linotype" pitchFamily="18" charset="0"/>
            </a:endParaRPr>
          </a:p>
          <a:p>
            <a:pPr algn="just">
              <a:lnSpc>
                <a:spcPct val="135000"/>
              </a:lnSpc>
              <a:spcBef>
                <a:spcPts val="0"/>
              </a:spcBef>
              <a:buNone/>
            </a:pP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Quản</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lý</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các</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khoản</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chênh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lệch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tỷ</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giá</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hối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đoái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phát</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sinh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từ</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các</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giao</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dịch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bằng</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ngoại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tệ</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phát</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sinh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trong</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kỳ</a:t>
            </a:r>
            <a:endParaRPr lang="en-US" sz="2300" dirty="0" smtClean="0">
              <a:latin typeface="Palatino Linotype" pitchFamily="18" charset="0"/>
              <a:cs typeface="Times New Roman" pitchFamily="18" charset="0"/>
            </a:endParaRPr>
          </a:p>
          <a:p>
            <a:pPr algn="just">
              <a:lnSpc>
                <a:spcPct val="135000"/>
              </a:lnSpc>
              <a:spcBef>
                <a:spcPts val="0"/>
              </a:spcBef>
              <a:buNone/>
            </a:pP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Quản</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lý</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các</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khoản</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chênh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lệch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tỷ</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giá</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hối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đoái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phát</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sinh</a:t>
            </a:r>
            <a:r>
              <a:rPr lang="en-US" sz="2300" dirty="0" smtClean="0">
                <a:latin typeface="Palatino Linotype" pitchFamily="18" charset="0"/>
                <a:cs typeface="Times New Roman" pitchFamily="18" charset="0"/>
              </a:rPr>
              <a:t> do </a:t>
            </a:r>
            <a:r>
              <a:rPr lang="en-US" sz="2300" dirty="0" err="1" smtClean="0">
                <a:latin typeface="Palatino Linotype" pitchFamily="18" charset="0"/>
                <a:cs typeface="Times New Roman" pitchFamily="18" charset="0"/>
              </a:rPr>
              <a:t>đánh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giá</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lại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các</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khoản</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mục</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tiền</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tệ</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có</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gốc</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ngoại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tệ</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vào</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cuối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kỳ</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kế</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toán</a:t>
            </a:r>
            <a:endParaRPr lang="en-US" sz="2300" dirty="0" smtClean="0">
              <a:latin typeface="Palatino Linotype" pitchFamily="18" charset="0"/>
              <a:cs typeface="Times New Roman" pitchFamily="18" charset="0"/>
            </a:endParaRPr>
          </a:p>
          <a:p>
            <a:pPr algn="just">
              <a:lnSpc>
                <a:spcPct val="135000"/>
              </a:lnSpc>
              <a:spcBef>
                <a:spcPts val="0"/>
              </a:spcBef>
              <a:buNone/>
            </a:pPr>
            <a:endParaRPr lang="en-US" sz="2400" dirty="0" smtClean="0">
              <a:latin typeface="Palatino Linotype" pitchFamily="18" charset="0"/>
              <a:cs typeface="Times New Roman" pitchFamily="18" charset="0"/>
            </a:endParaRPr>
          </a:p>
          <a:p>
            <a:pPr algn="just">
              <a:lnSpc>
                <a:spcPct val="135000"/>
              </a:lnSpc>
              <a:spcBef>
                <a:spcPts val="0"/>
              </a:spcBef>
              <a:buNone/>
            </a:pPr>
            <a:endParaRPr lang="en-US" sz="2400" i="1" dirty="0" smtClean="0">
              <a:latin typeface="Palatino Linotype" pitchFamily="18" charset="0"/>
            </a:endParaRPr>
          </a:p>
          <a:p>
            <a:pPr algn="just">
              <a:lnSpc>
                <a:spcPct val="135000"/>
              </a:lnSpc>
              <a:spcBef>
                <a:spcPts val="0"/>
              </a:spcBef>
              <a:buNone/>
            </a:pPr>
            <a:endParaRPr lang="en-US" sz="2400"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4"/>
            <a:ext cx="8572560" cy="6143668"/>
          </a:xfrm>
        </p:spPr>
        <p:txBody>
          <a:bodyPr>
            <a:noAutofit/>
          </a:bodyPr>
          <a:lstStyle/>
          <a:p>
            <a:pPr algn="just">
              <a:lnSpc>
                <a:spcPct val="135000"/>
              </a:lnSpc>
              <a:spcBef>
                <a:spcPts val="0"/>
              </a:spcBef>
              <a:buNone/>
            </a:pPr>
            <a:r>
              <a:rPr lang="en-US" sz="2800" b="1" dirty="0" smtClean="0">
                <a:latin typeface="Palatino Linotype" pitchFamily="18" charset="0"/>
              </a:rPr>
              <a:t>1.1.3. </a:t>
            </a:r>
            <a:r>
              <a:rPr lang="en-US" sz="2800" b="1" dirty="0" err="1" smtClean="0">
                <a:latin typeface="Palatino Linotype" pitchFamily="18" charset="0"/>
              </a:rPr>
              <a:t>Nhiệm</a:t>
            </a:r>
            <a:r>
              <a:rPr lang="en-US" sz="2800" b="1" dirty="0" smtClean="0">
                <a:latin typeface="Palatino Linotype" pitchFamily="18" charset="0"/>
              </a:rPr>
              <a:t> </a:t>
            </a:r>
            <a:r>
              <a:rPr lang="en-US" sz="2800" b="1" dirty="0" err="1" smtClean="0">
                <a:latin typeface="Palatino Linotype" pitchFamily="18" charset="0"/>
              </a:rPr>
              <a:t>vụ</a:t>
            </a:r>
            <a:r>
              <a:rPr lang="en-US" sz="2800" b="1" dirty="0" smtClean="0">
                <a:latin typeface="Palatino Linotype" pitchFamily="18" charset="0"/>
              </a:rPr>
              <a:t> </a:t>
            </a:r>
            <a:r>
              <a:rPr lang="en-US" sz="2800" b="1" dirty="0" err="1" smtClean="0">
                <a:latin typeface="Palatino Linotype" pitchFamily="18" charset="0"/>
              </a:rPr>
              <a:t>kế</a:t>
            </a:r>
            <a:r>
              <a:rPr lang="en-US" sz="2800" b="1" dirty="0" smtClean="0">
                <a:latin typeface="Palatino Linotype" pitchFamily="18" charset="0"/>
              </a:rPr>
              <a:t> </a:t>
            </a:r>
            <a:r>
              <a:rPr lang="en-US" sz="2800" b="1" dirty="0" err="1" smtClean="0">
                <a:latin typeface="Palatino Linotype" pitchFamily="18" charset="0"/>
              </a:rPr>
              <a:t>toán</a:t>
            </a:r>
            <a:endParaRPr lang="en-US" sz="2800" b="1" dirty="0" smtClean="0">
              <a:latin typeface="Palatino Linotype" pitchFamily="18" charset="0"/>
            </a:endParaRPr>
          </a:p>
          <a:p>
            <a:pPr algn="just">
              <a:lnSpc>
                <a:spcPct val="135000"/>
              </a:lnSpc>
              <a:spcBef>
                <a:spcPts val="0"/>
              </a:spcBef>
              <a:buNone/>
            </a:pPr>
            <a:r>
              <a:rPr lang="en-US" altLang="en-US" sz="2300" dirty="0" smtClean="0">
                <a:latin typeface="Palatino Linotype" pitchFamily="18" charset="0"/>
              </a:rPr>
              <a:t>- </a:t>
            </a:r>
            <a:r>
              <a:rPr lang="en-US" altLang="en-US" sz="2300" dirty="0" err="1" smtClean="0">
                <a:latin typeface="Palatino Linotype" pitchFamily="18" charset="0"/>
              </a:rPr>
              <a:t>Phản</a:t>
            </a:r>
            <a:r>
              <a:rPr lang="en-US" altLang="en-US" sz="2300" dirty="0" smtClean="0">
                <a:latin typeface="Palatino Linotype" pitchFamily="18" charset="0"/>
              </a:rPr>
              <a:t> </a:t>
            </a:r>
            <a:r>
              <a:rPr lang="en-US" altLang="en-US" sz="2300" dirty="0" err="1" smtClean="0">
                <a:latin typeface="Palatino Linotype" pitchFamily="18" charset="0"/>
              </a:rPr>
              <a:t>ánh</a:t>
            </a:r>
            <a:r>
              <a:rPr lang="en-US" altLang="en-US" sz="2300" dirty="0" smtClean="0">
                <a:latin typeface="Palatino Linotype" pitchFamily="18" charset="0"/>
              </a:rPr>
              <a:t> </a:t>
            </a:r>
            <a:r>
              <a:rPr lang="en-US" altLang="en-US" sz="2300" dirty="0" err="1" smtClean="0">
                <a:latin typeface="Palatino Linotype" pitchFamily="18" charset="0"/>
              </a:rPr>
              <a:t>chính</a:t>
            </a:r>
            <a:r>
              <a:rPr lang="en-US" altLang="en-US" sz="2300" dirty="0" smtClean="0">
                <a:latin typeface="Palatino Linotype" pitchFamily="18" charset="0"/>
              </a:rPr>
              <a:t> </a:t>
            </a:r>
            <a:r>
              <a:rPr lang="en-US" altLang="en-US" sz="2300" dirty="0" err="1" smtClean="0">
                <a:latin typeface="Palatino Linotype" pitchFamily="18" charset="0"/>
              </a:rPr>
              <a:t>xác</a:t>
            </a:r>
            <a:r>
              <a:rPr lang="en-US" altLang="en-US" sz="2300" dirty="0" smtClean="0">
                <a:latin typeface="Palatino Linotype" pitchFamily="18" charset="0"/>
              </a:rPr>
              <a:t>, </a:t>
            </a:r>
            <a:r>
              <a:rPr lang="en-US" altLang="en-US" sz="2300" dirty="0" err="1" smtClean="0">
                <a:latin typeface="Palatino Linotype" pitchFamily="18" charset="0"/>
              </a:rPr>
              <a:t>đầy</a:t>
            </a:r>
            <a:r>
              <a:rPr lang="en-US" altLang="en-US" sz="2300" dirty="0" smtClean="0">
                <a:latin typeface="Palatino Linotype" pitchFamily="18" charset="0"/>
              </a:rPr>
              <a:t> </a:t>
            </a:r>
            <a:r>
              <a:rPr lang="en-US" altLang="en-US" sz="2300" dirty="0" err="1" smtClean="0">
                <a:latin typeface="Palatino Linotype" pitchFamily="18" charset="0"/>
              </a:rPr>
              <a:t>đủ</a:t>
            </a:r>
            <a:r>
              <a:rPr lang="en-US" altLang="en-US" sz="2300" dirty="0" smtClean="0">
                <a:latin typeface="Palatino Linotype" pitchFamily="18" charset="0"/>
              </a:rPr>
              <a:t>, </a:t>
            </a:r>
            <a:r>
              <a:rPr lang="en-US" altLang="en-US" sz="2300" dirty="0" err="1" smtClean="0">
                <a:latin typeface="Palatino Linotype" pitchFamily="18" charset="0"/>
              </a:rPr>
              <a:t>kịp</a:t>
            </a:r>
            <a:r>
              <a:rPr lang="en-US" altLang="en-US" sz="2300" dirty="0" smtClean="0">
                <a:latin typeface="Palatino Linotype" pitchFamily="18" charset="0"/>
              </a:rPr>
              <a:t> </a:t>
            </a:r>
            <a:r>
              <a:rPr lang="en-US" altLang="en-US" sz="2300" dirty="0" err="1" smtClean="0">
                <a:latin typeface="Palatino Linotype" pitchFamily="18" charset="0"/>
              </a:rPr>
              <a:t>thời</a:t>
            </a:r>
            <a:r>
              <a:rPr lang="en-US" altLang="en-US" sz="2300" dirty="0" smtClean="0">
                <a:latin typeface="Palatino Linotype" pitchFamily="18" charset="0"/>
              </a:rPr>
              <a:t> </a:t>
            </a:r>
            <a:r>
              <a:rPr lang="en-US" altLang="en-US" sz="2300" dirty="0" err="1" smtClean="0">
                <a:latin typeface="Palatino Linotype" pitchFamily="18" charset="0"/>
              </a:rPr>
              <a:t>số</a:t>
            </a:r>
            <a:r>
              <a:rPr lang="en-US" altLang="en-US" sz="2300" dirty="0" smtClean="0">
                <a:latin typeface="Palatino Linotype" pitchFamily="18" charset="0"/>
              </a:rPr>
              <a:t> </a:t>
            </a:r>
            <a:r>
              <a:rPr lang="en-US" altLang="en-US" sz="2300" dirty="0" err="1" smtClean="0">
                <a:latin typeface="Palatino Linotype" pitchFamily="18" charset="0"/>
              </a:rPr>
              <a:t>hiện</a:t>
            </a:r>
            <a:r>
              <a:rPr lang="en-US" altLang="en-US" sz="2300" dirty="0" smtClean="0">
                <a:latin typeface="Palatino Linotype" pitchFamily="18" charset="0"/>
              </a:rPr>
              <a:t> </a:t>
            </a:r>
            <a:r>
              <a:rPr lang="en-US" altLang="en-US" sz="2300" dirty="0" err="1" smtClean="0">
                <a:latin typeface="Palatino Linotype" pitchFamily="18" charset="0"/>
              </a:rPr>
              <a:t>có</a:t>
            </a:r>
            <a:r>
              <a:rPr lang="en-US" altLang="en-US" sz="2300" dirty="0" smtClean="0">
                <a:latin typeface="Palatino Linotype" pitchFamily="18" charset="0"/>
              </a:rPr>
              <a:t> </a:t>
            </a:r>
            <a:r>
              <a:rPr lang="en-US" altLang="en-US" sz="2300" dirty="0" err="1" smtClean="0">
                <a:latin typeface="Palatino Linotype" pitchFamily="18" charset="0"/>
              </a:rPr>
              <a:t>và</a:t>
            </a:r>
            <a:r>
              <a:rPr lang="en-US" altLang="en-US" sz="2300" dirty="0" smtClean="0">
                <a:latin typeface="Palatino Linotype" pitchFamily="18" charset="0"/>
              </a:rPr>
              <a:t> </a:t>
            </a:r>
            <a:r>
              <a:rPr lang="en-US" altLang="en-US" sz="2300" dirty="0" err="1" smtClean="0">
                <a:latin typeface="Palatino Linotype" pitchFamily="18" charset="0"/>
              </a:rPr>
              <a:t>tình</a:t>
            </a:r>
            <a:r>
              <a:rPr lang="en-US" altLang="en-US" sz="2300" dirty="0" smtClean="0">
                <a:latin typeface="Palatino Linotype" pitchFamily="18" charset="0"/>
              </a:rPr>
              <a:t> </a:t>
            </a:r>
            <a:r>
              <a:rPr lang="en-US" altLang="en-US" sz="2300" dirty="0" err="1" smtClean="0">
                <a:latin typeface="Palatino Linotype" pitchFamily="18" charset="0"/>
              </a:rPr>
              <a:t>hình</a:t>
            </a:r>
            <a:r>
              <a:rPr lang="en-US" altLang="en-US" sz="2300" dirty="0" smtClean="0">
                <a:latin typeface="Palatino Linotype" pitchFamily="18" charset="0"/>
              </a:rPr>
              <a:t> </a:t>
            </a:r>
            <a:r>
              <a:rPr lang="en-US" altLang="en-US" sz="2300" dirty="0" err="1" smtClean="0">
                <a:latin typeface="Palatino Linotype" pitchFamily="18" charset="0"/>
              </a:rPr>
              <a:t>biến</a:t>
            </a:r>
            <a:r>
              <a:rPr lang="en-US" altLang="en-US" sz="2300" dirty="0" smtClean="0">
                <a:latin typeface="Palatino Linotype" pitchFamily="18" charset="0"/>
              </a:rPr>
              <a:t> </a:t>
            </a:r>
            <a:r>
              <a:rPr lang="en-US" altLang="en-US" sz="2300" dirty="0" err="1" smtClean="0">
                <a:latin typeface="Palatino Linotype" pitchFamily="18" charset="0"/>
              </a:rPr>
              <a:t>động</a:t>
            </a:r>
            <a:r>
              <a:rPr lang="en-US" altLang="en-US" sz="2300" dirty="0" smtClean="0">
                <a:latin typeface="Palatino Linotype" pitchFamily="18" charset="0"/>
              </a:rPr>
              <a:t> </a:t>
            </a:r>
            <a:r>
              <a:rPr lang="en-US" altLang="en-US" sz="2300" dirty="0" err="1" smtClean="0">
                <a:latin typeface="Palatino Linotype" pitchFamily="18" charset="0"/>
              </a:rPr>
              <a:t>của</a:t>
            </a:r>
            <a:r>
              <a:rPr lang="en-US" altLang="en-US" sz="2300" dirty="0" smtClean="0">
                <a:latin typeface="Palatino Linotype" pitchFamily="18" charset="0"/>
              </a:rPr>
              <a:t> </a:t>
            </a:r>
            <a:r>
              <a:rPr lang="en-US" altLang="en-US" sz="2300" dirty="0" err="1" smtClean="0">
                <a:latin typeface="Palatino Linotype" pitchFamily="18" charset="0"/>
              </a:rPr>
              <a:t>các</a:t>
            </a:r>
            <a:r>
              <a:rPr lang="en-US" altLang="en-US" sz="2300" dirty="0" smtClean="0">
                <a:latin typeface="Palatino Linotype" pitchFamily="18" charset="0"/>
              </a:rPr>
              <a:t> </a:t>
            </a:r>
            <a:r>
              <a:rPr lang="en-US" altLang="en-US" sz="2300" dirty="0" err="1" smtClean="0">
                <a:latin typeface="Palatino Linotype" pitchFamily="18" charset="0"/>
              </a:rPr>
              <a:t>loại</a:t>
            </a:r>
            <a:r>
              <a:rPr lang="en-US" altLang="en-US" sz="2300" dirty="0" smtClean="0">
                <a:latin typeface="Palatino Linotype" pitchFamily="18" charset="0"/>
              </a:rPr>
              <a:t> </a:t>
            </a:r>
            <a:r>
              <a:rPr lang="en-US" altLang="en-US" sz="2300" dirty="0" err="1" smtClean="0">
                <a:latin typeface="Palatino Linotype" pitchFamily="18" charset="0"/>
              </a:rPr>
              <a:t>ngoại</a:t>
            </a:r>
            <a:r>
              <a:rPr lang="en-US" altLang="en-US" sz="2300" dirty="0" smtClean="0">
                <a:latin typeface="Palatino Linotype" pitchFamily="18" charset="0"/>
              </a:rPr>
              <a:t> </a:t>
            </a:r>
            <a:r>
              <a:rPr lang="en-US" altLang="en-US" sz="2300" dirty="0" err="1" smtClean="0">
                <a:latin typeface="Palatino Linotype" pitchFamily="18" charset="0"/>
              </a:rPr>
              <a:t>tệ</a:t>
            </a:r>
            <a:r>
              <a:rPr lang="en-US" altLang="en-US" sz="2300" dirty="0" smtClean="0">
                <a:latin typeface="Palatino Linotype" pitchFamily="18" charset="0"/>
              </a:rPr>
              <a:t> </a:t>
            </a:r>
            <a:r>
              <a:rPr lang="en-US" altLang="en-US" sz="2300" dirty="0" err="1" smtClean="0">
                <a:latin typeface="Palatino Linotype" pitchFamily="18" charset="0"/>
              </a:rPr>
              <a:t>theo</a:t>
            </a:r>
            <a:r>
              <a:rPr lang="en-US" altLang="en-US" sz="2300" dirty="0" smtClean="0">
                <a:latin typeface="Palatino Linotype" pitchFamily="18" charset="0"/>
              </a:rPr>
              <a:t> </a:t>
            </a:r>
            <a:r>
              <a:rPr lang="en-US" altLang="en-US" sz="2300" dirty="0" err="1" smtClean="0">
                <a:latin typeface="Palatino Linotype" pitchFamily="18" charset="0"/>
              </a:rPr>
              <a:t>nguyên</a:t>
            </a:r>
            <a:r>
              <a:rPr lang="en-US" altLang="en-US" sz="2300" dirty="0" smtClean="0">
                <a:latin typeface="Palatino Linotype" pitchFamily="18" charset="0"/>
              </a:rPr>
              <a:t> </a:t>
            </a:r>
            <a:r>
              <a:rPr lang="en-US" altLang="en-US" sz="2300" dirty="0" err="1" smtClean="0">
                <a:latin typeface="Palatino Linotype" pitchFamily="18" charset="0"/>
              </a:rPr>
              <a:t>tệ</a:t>
            </a:r>
            <a:r>
              <a:rPr lang="en-US" altLang="en-US" sz="2300" dirty="0" smtClean="0">
                <a:latin typeface="Palatino Linotype" pitchFamily="18" charset="0"/>
              </a:rPr>
              <a:t> </a:t>
            </a:r>
            <a:r>
              <a:rPr lang="en-US" altLang="en-US" sz="2300" dirty="0" err="1" smtClean="0">
                <a:latin typeface="Palatino Linotype" pitchFamily="18" charset="0"/>
              </a:rPr>
              <a:t>trong</a:t>
            </a:r>
            <a:r>
              <a:rPr lang="en-US" altLang="en-US" sz="2300" dirty="0" smtClean="0">
                <a:latin typeface="Palatino Linotype" pitchFamily="18" charset="0"/>
              </a:rPr>
              <a:t> </a:t>
            </a:r>
            <a:r>
              <a:rPr lang="en-US" altLang="en-US" sz="2300" dirty="0" err="1" smtClean="0">
                <a:latin typeface="Palatino Linotype" pitchFamily="18" charset="0"/>
              </a:rPr>
              <a:t>doanh</a:t>
            </a:r>
            <a:r>
              <a:rPr lang="en-US" altLang="en-US" sz="2300" dirty="0" smtClean="0">
                <a:latin typeface="Palatino Linotype" pitchFamily="18" charset="0"/>
              </a:rPr>
              <a:t> </a:t>
            </a:r>
            <a:r>
              <a:rPr lang="en-US" altLang="en-US" sz="2300" dirty="0" err="1" smtClean="0">
                <a:latin typeface="Palatino Linotype" pitchFamily="18" charset="0"/>
              </a:rPr>
              <a:t>nghiệp</a:t>
            </a:r>
            <a:endParaRPr lang="en-US" altLang="en-US" sz="2300" dirty="0" smtClean="0">
              <a:latin typeface="Palatino Linotype" pitchFamily="18" charset="0"/>
            </a:endParaRPr>
          </a:p>
          <a:p>
            <a:pPr algn="just">
              <a:lnSpc>
                <a:spcPct val="135000"/>
              </a:lnSpc>
              <a:spcBef>
                <a:spcPts val="0"/>
              </a:spcBef>
              <a:buNone/>
            </a:pP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Phản</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ánh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và</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ghi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chép</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đầy</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đủ</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kịp</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thời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và</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chính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xác</a:t>
            </a:r>
            <a:r>
              <a:rPr lang="en-US" sz="2300" dirty="0" smtClean="0">
                <a:latin typeface="Palatino Linotype" pitchFamily="18" charset="0"/>
                <a:cs typeface="Times New Roman" pitchFamily="18" charset="0"/>
              </a:rPr>
              <a:t> </a:t>
            </a:r>
            <a:r>
              <a:rPr lang="en-US" altLang="en-US" sz="2300" dirty="0" err="1" smtClean="0">
                <a:latin typeface="Palatino Linotype" pitchFamily="18" charset="0"/>
              </a:rPr>
              <a:t>số</a:t>
            </a:r>
            <a:r>
              <a:rPr lang="en-US" altLang="en-US" sz="2300" dirty="0" smtClean="0">
                <a:latin typeface="Palatino Linotype" pitchFamily="18" charset="0"/>
              </a:rPr>
              <a:t> </a:t>
            </a:r>
            <a:r>
              <a:rPr lang="en-US" altLang="en-US" sz="2300" dirty="0" err="1" smtClean="0">
                <a:latin typeface="Palatino Linotype" pitchFamily="18" charset="0"/>
              </a:rPr>
              <a:t>hiện</a:t>
            </a:r>
            <a:r>
              <a:rPr lang="en-US" altLang="en-US" sz="2300" dirty="0" smtClean="0">
                <a:latin typeface="Palatino Linotype" pitchFamily="18" charset="0"/>
              </a:rPr>
              <a:t> </a:t>
            </a:r>
            <a:r>
              <a:rPr lang="en-US" altLang="en-US" sz="2300" dirty="0" err="1" smtClean="0">
                <a:latin typeface="Palatino Linotype" pitchFamily="18" charset="0"/>
              </a:rPr>
              <a:t>có</a:t>
            </a:r>
            <a:r>
              <a:rPr lang="en-US" altLang="en-US" sz="2300" dirty="0" smtClean="0">
                <a:latin typeface="Palatino Linotype" pitchFamily="18" charset="0"/>
              </a:rPr>
              <a:t> </a:t>
            </a:r>
            <a:r>
              <a:rPr lang="en-US" altLang="en-US" sz="2300" dirty="0" err="1" smtClean="0">
                <a:latin typeface="Palatino Linotype" pitchFamily="18" charset="0"/>
              </a:rPr>
              <a:t>và</a:t>
            </a:r>
            <a:r>
              <a:rPr lang="en-US" altLang="en-US" sz="2300" dirty="0" smtClean="0">
                <a:latin typeface="Palatino Linotype" pitchFamily="18" charset="0"/>
              </a:rPr>
              <a:t> </a:t>
            </a:r>
            <a:r>
              <a:rPr lang="en-US" altLang="en-US" sz="2300" dirty="0" err="1" smtClean="0">
                <a:latin typeface="Palatino Linotype" pitchFamily="18" charset="0"/>
              </a:rPr>
              <a:t>tình</a:t>
            </a:r>
            <a:r>
              <a:rPr lang="en-US" altLang="en-US" sz="2300" dirty="0" smtClean="0">
                <a:latin typeface="Palatino Linotype" pitchFamily="18" charset="0"/>
              </a:rPr>
              <a:t> </a:t>
            </a:r>
            <a:r>
              <a:rPr lang="en-US" altLang="en-US" sz="2300" dirty="0" err="1" smtClean="0">
                <a:latin typeface="Palatino Linotype" pitchFamily="18" charset="0"/>
              </a:rPr>
              <a:t>hình</a:t>
            </a:r>
            <a:r>
              <a:rPr lang="en-US" altLang="en-US" sz="2300" dirty="0" smtClean="0">
                <a:latin typeface="Palatino Linotype" pitchFamily="18" charset="0"/>
              </a:rPr>
              <a:t> </a:t>
            </a:r>
            <a:r>
              <a:rPr lang="en-US" altLang="en-US" sz="2300" dirty="0" err="1" smtClean="0">
                <a:latin typeface="Palatino Linotype" pitchFamily="18" charset="0"/>
              </a:rPr>
              <a:t>biến</a:t>
            </a:r>
            <a:r>
              <a:rPr lang="en-US" altLang="en-US" sz="2300" dirty="0" smtClean="0">
                <a:latin typeface="Palatino Linotype" pitchFamily="18" charset="0"/>
              </a:rPr>
              <a:t> </a:t>
            </a:r>
            <a:r>
              <a:rPr lang="en-US" altLang="en-US" sz="2300" dirty="0" err="1" smtClean="0">
                <a:latin typeface="Palatino Linotype" pitchFamily="18" charset="0"/>
              </a:rPr>
              <a:t>động</a:t>
            </a:r>
            <a:r>
              <a:rPr lang="en-US" altLang="en-US" sz="2300" dirty="0" smtClean="0">
                <a:latin typeface="Palatino Linotype" pitchFamily="18" charset="0"/>
              </a:rPr>
              <a:t> </a:t>
            </a:r>
            <a:r>
              <a:rPr lang="en-US" altLang="en-US" sz="2300" dirty="0" err="1" smtClean="0">
                <a:latin typeface="Palatino Linotype" pitchFamily="18" charset="0"/>
              </a:rPr>
              <a:t>của</a:t>
            </a:r>
            <a:r>
              <a:rPr lang="en-US" altLang="en-US" sz="2300" dirty="0" smtClean="0">
                <a:latin typeface="Palatino Linotype" pitchFamily="18" charset="0"/>
              </a:rPr>
              <a:t> </a:t>
            </a:r>
            <a:r>
              <a:rPr lang="en-US" altLang="en-US" sz="2300" dirty="0" err="1" smtClean="0">
                <a:latin typeface="Palatino Linotype" pitchFamily="18" charset="0"/>
              </a:rPr>
              <a:t>các</a:t>
            </a:r>
            <a:r>
              <a:rPr lang="en-US" altLang="en-US" sz="2300" dirty="0" smtClean="0">
                <a:latin typeface="Palatino Linotype" pitchFamily="18" charset="0"/>
              </a:rPr>
              <a:t> </a:t>
            </a:r>
            <a:r>
              <a:rPr lang="en-US" altLang="en-US" sz="2300" dirty="0" err="1" smtClean="0">
                <a:latin typeface="Palatino Linotype" pitchFamily="18" charset="0"/>
              </a:rPr>
              <a:t>khoản</a:t>
            </a:r>
            <a:r>
              <a:rPr lang="en-US" altLang="en-US" sz="2300" dirty="0" smtClean="0">
                <a:latin typeface="Palatino Linotype" pitchFamily="18" charset="0"/>
              </a:rPr>
              <a:t> </a:t>
            </a:r>
            <a:r>
              <a:rPr lang="en-US" altLang="en-US" sz="2300" dirty="0" err="1" smtClean="0">
                <a:latin typeface="Palatino Linotype" pitchFamily="18" charset="0"/>
              </a:rPr>
              <a:t>mục</a:t>
            </a:r>
            <a:r>
              <a:rPr lang="en-US" altLang="en-US" sz="2300" dirty="0" smtClean="0">
                <a:latin typeface="Palatino Linotype" pitchFamily="18" charset="0"/>
              </a:rPr>
              <a:t> </a:t>
            </a:r>
            <a:r>
              <a:rPr lang="en-US" altLang="en-US" sz="2300" dirty="0" err="1" smtClean="0">
                <a:latin typeface="Palatino Linotype" pitchFamily="18" charset="0"/>
              </a:rPr>
              <a:t>tiền</a:t>
            </a:r>
            <a:r>
              <a:rPr lang="en-US" altLang="en-US" sz="2300" dirty="0" smtClean="0">
                <a:latin typeface="Palatino Linotype" pitchFamily="18" charset="0"/>
              </a:rPr>
              <a:t> </a:t>
            </a:r>
            <a:r>
              <a:rPr lang="en-US" altLang="en-US" sz="2300" dirty="0" err="1" smtClean="0">
                <a:latin typeface="Palatino Linotype" pitchFamily="18" charset="0"/>
              </a:rPr>
              <a:t>tệ</a:t>
            </a:r>
            <a:r>
              <a:rPr lang="en-US" altLang="en-US" sz="2300" dirty="0" smtClean="0">
                <a:latin typeface="Palatino Linotype" pitchFamily="18" charset="0"/>
              </a:rPr>
              <a:t> </a:t>
            </a:r>
            <a:r>
              <a:rPr lang="en-US" altLang="en-US" sz="2300" dirty="0" err="1" smtClean="0">
                <a:latin typeface="Palatino Linotype" pitchFamily="18" charset="0"/>
              </a:rPr>
              <a:t>có</a:t>
            </a:r>
            <a:r>
              <a:rPr lang="en-US" altLang="en-US" sz="2300" dirty="0" smtClean="0">
                <a:latin typeface="Palatino Linotype" pitchFamily="18" charset="0"/>
              </a:rPr>
              <a:t> </a:t>
            </a:r>
            <a:r>
              <a:rPr lang="en-US" altLang="en-US" sz="2300" dirty="0" err="1" smtClean="0">
                <a:latin typeface="Palatino Linotype" pitchFamily="18" charset="0"/>
              </a:rPr>
              <a:t>gốc</a:t>
            </a:r>
            <a:r>
              <a:rPr lang="en-US" altLang="en-US" sz="2300" dirty="0" smtClean="0">
                <a:latin typeface="Palatino Linotype" pitchFamily="18" charset="0"/>
              </a:rPr>
              <a:t> </a:t>
            </a:r>
            <a:r>
              <a:rPr lang="en-US" altLang="en-US" sz="2300" dirty="0" err="1" smtClean="0">
                <a:latin typeface="Palatino Linotype" pitchFamily="18" charset="0"/>
              </a:rPr>
              <a:t>ngoại</a:t>
            </a:r>
            <a:r>
              <a:rPr lang="en-US" altLang="en-US" sz="2300" dirty="0" smtClean="0">
                <a:latin typeface="Palatino Linotype" pitchFamily="18" charset="0"/>
              </a:rPr>
              <a:t> </a:t>
            </a:r>
            <a:r>
              <a:rPr lang="en-US" altLang="en-US" sz="2300" dirty="0" err="1" smtClean="0">
                <a:latin typeface="Palatino Linotype" pitchFamily="18" charset="0"/>
              </a:rPr>
              <a:t>tệ</a:t>
            </a:r>
            <a:r>
              <a:rPr lang="en-US" altLang="en-US" sz="2300" dirty="0" smtClean="0">
                <a:latin typeface="Palatino Linotype" pitchFamily="18" charset="0"/>
              </a:rPr>
              <a:t> </a:t>
            </a:r>
            <a:r>
              <a:rPr lang="en-US" altLang="en-US" sz="2300" dirty="0" err="1" smtClean="0">
                <a:latin typeface="Palatino Linotype" pitchFamily="18" charset="0"/>
              </a:rPr>
              <a:t>trong</a:t>
            </a:r>
            <a:r>
              <a:rPr lang="en-US" altLang="en-US" sz="2300" dirty="0" smtClean="0">
                <a:latin typeface="Palatino Linotype" pitchFamily="18" charset="0"/>
              </a:rPr>
              <a:t> </a:t>
            </a:r>
            <a:r>
              <a:rPr lang="en-US" altLang="en-US" sz="2300" dirty="0" err="1" smtClean="0">
                <a:latin typeface="Palatino Linotype" pitchFamily="18" charset="0"/>
              </a:rPr>
              <a:t>kỳ</a:t>
            </a:r>
            <a:r>
              <a:rPr lang="en-US" altLang="en-US" sz="2300" dirty="0" smtClean="0">
                <a:latin typeface="Palatino Linotype" pitchFamily="18" charset="0"/>
              </a:rPr>
              <a:t> </a:t>
            </a:r>
            <a:r>
              <a:rPr lang="en-US" altLang="en-US" sz="2300" dirty="0" err="1" smtClean="0">
                <a:latin typeface="Palatino Linotype" pitchFamily="18" charset="0"/>
              </a:rPr>
              <a:t>theo</a:t>
            </a:r>
            <a:r>
              <a:rPr lang="en-US" altLang="en-US" sz="2300" dirty="0" smtClean="0">
                <a:latin typeface="Palatino Linotype" pitchFamily="18" charset="0"/>
              </a:rPr>
              <a:t> </a:t>
            </a:r>
            <a:r>
              <a:rPr lang="en-US" altLang="en-US" sz="2300" dirty="0" err="1" smtClean="0">
                <a:latin typeface="Palatino Linotype" pitchFamily="18" charset="0"/>
              </a:rPr>
              <a:t>đơn</a:t>
            </a:r>
            <a:r>
              <a:rPr lang="en-US" altLang="en-US" sz="2300" dirty="0" smtClean="0">
                <a:latin typeface="Palatino Linotype" pitchFamily="18" charset="0"/>
              </a:rPr>
              <a:t> </a:t>
            </a:r>
            <a:r>
              <a:rPr lang="en-US" altLang="en-US" sz="2300" dirty="0" err="1" smtClean="0">
                <a:latin typeface="Palatino Linotype" pitchFamily="18" charset="0"/>
              </a:rPr>
              <a:t>vị</a:t>
            </a:r>
            <a:r>
              <a:rPr lang="en-US" altLang="en-US" sz="2300" dirty="0" smtClean="0">
                <a:latin typeface="Palatino Linotype" pitchFamily="18" charset="0"/>
              </a:rPr>
              <a:t> </a:t>
            </a:r>
            <a:r>
              <a:rPr lang="en-US" altLang="en-US" sz="2300" dirty="0" err="1" smtClean="0">
                <a:latin typeface="Palatino Linotype" pitchFamily="18" charset="0"/>
              </a:rPr>
              <a:t>tiền</a:t>
            </a:r>
            <a:r>
              <a:rPr lang="en-US" altLang="en-US" sz="2300" dirty="0" smtClean="0">
                <a:latin typeface="Palatino Linotype" pitchFamily="18" charset="0"/>
              </a:rPr>
              <a:t> </a:t>
            </a:r>
            <a:r>
              <a:rPr lang="en-US" altLang="en-US" sz="2300" dirty="0" err="1" smtClean="0">
                <a:latin typeface="Palatino Linotype" pitchFamily="18" charset="0"/>
              </a:rPr>
              <a:t>tệ</a:t>
            </a:r>
            <a:r>
              <a:rPr lang="en-US" altLang="en-US" sz="2300" dirty="0" smtClean="0">
                <a:latin typeface="Palatino Linotype" pitchFamily="18" charset="0"/>
              </a:rPr>
              <a:t> </a:t>
            </a:r>
            <a:r>
              <a:rPr lang="en-US" altLang="en-US" sz="2300" dirty="0" err="1" smtClean="0">
                <a:latin typeface="Palatino Linotype" pitchFamily="18" charset="0"/>
              </a:rPr>
              <a:t>kế</a:t>
            </a:r>
            <a:r>
              <a:rPr lang="en-US" altLang="en-US" sz="2300" dirty="0" smtClean="0">
                <a:latin typeface="Palatino Linotype" pitchFamily="18" charset="0"/>
              </a:rPr>
              <a:t> </a:t>
            </a:r>
            <a:r>
              <a:rPr lang="en-US" altLang="en-US" sz="2300" dirty="0" err="1" smtClean="0">
                <a:latin typeface="Palatino Linotype" pitchFamily="18" charset="0"/>
              </a:rPr>
              <a:t>toán</a:t>
            </a:r>
            <a:endParaRPr lang="en-US" altLang="en-US" sz="2300" dirty="0" smtClean="0">
              <a:latin typeface="Palatino Linotype" pitchFamily="18" charset="0"/>
            </a:endParaRPr>
          </a:p>
          <a:p>
            <a:pPr algn="just">
              <a:lnSpc>
                <a:spcPct val="135000"/>
              </a:lnSpc>
              <a:spcBef>
                <a:spcPts val="0"/>
              </a:spcBef>
              <a:buNone/>
            </a:pP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Phản</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ánh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và</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ghi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chép</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đầy</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đủ</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kịp</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thời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và</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chính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xác</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các</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khoản</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chênh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lệch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tỷ</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giá</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hối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đoái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phát</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sinh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từ</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các</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giao</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dịch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bằng</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ngoại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tệ</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phát</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sinh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trong</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kỳ</a:t>
            </a:r>
            <a:endParaRPr lang="en-US" sz="2300" dirty="0" smtClean="0">
              <a:latin typeface="Palatino Linotype" pitchFamily="18" charset="0"/>
              <a:cs typeface="Times New Roman" pitchFamily="18" charset="0"/>
            </a:endParaRPr>
          </a:p>
          <a:p>
            <a:pPr algn="just">
              <a:lnSpc>
                <a:spcPct val="135000"/>
              </a:lnSpc>
              <a:spcBef>
                <a:spcPts val="0"/>
              </a:spcBef>
              <a:buNone/>
            </a:pP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Phản</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ánh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và</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ghi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chép</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đầy</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đủ</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kịp</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thời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và</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chính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xác</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các</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khoản</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chênh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lệch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tỷ</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giá</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hối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đoái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phát</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sinh</a:t>
            </a:r>
            <a:r>
              <a:rPr lang="en-US" sz="2300" dirty="0" smtClean="0">
                <a:latin typeface="Palatino Linotype" pitchFamily="18" charset="0"/>
                <a:cs typeface="Times New Roman" pitchFamily="18" charset="0"/>
              </a:rPr>
              <a:t> do </a:t>
            </a:r>
            <a:r>
              <a:rPr lang="en-US" sz="2300" dirty="0" err="1" smtClean="0">
                <a:latin typeface="Palatino Linotype" pitchFamily="18" charset="0"/>
                <a:cs typeface="Times New Roman" pitchFamily="18" charset="0"/>
              </a:rPr>
              <a:t>đánh</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giá</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lại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các</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khoản</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mục</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tiền</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tệ</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có</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gốc</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ngoại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tệ</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vào</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cuối</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kỳ</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kế</a:t>
            </a:r>
            <a:r>
              <a:rPr lang="en-US" sz="2300" dirty="0" smtClean="0">
                <a:latin typeface="Palatino Linotype" pitchFamily="18" charset="0"/>
                <a:cs typeface="Times New Roman" pitchFamily="18" charset="0"/>
              </a:rPr>
              <a:t> </a:t>
            </a:r>
            <a:r>
              <a:rPr lang="en-US" sz="2300" dirty="0" err="1" smtClean="0">
                <a:latin typeface="Palatino Linotype" pitchFamily="18" charset="0"/>
                <a:cs typeface="Times New Roman" pitchFamily="18" charset="0"/>
              </a:rPr>
              <a:t>toán</a:t>
            </a:r>
            <a:endParaRPr lang="en-US" sz="2300" dirty="0" smtClean="0">
              <a:latin typeface="Palatino Linotype" pitchFamily="18" charset="0"/>
              <a:cs typeface="Times New Roman" pitchFamily="18" charset="0"/>
            </a:endParaRPr>
          </a:p>
          <a:p>
            <a:pPr algn="just">
              <a:lnSpc>
                <a:spcPct val="135000"/>
              </a:lnSpc>
              <a:spcBef>
                <a:spcPts val="0"/>
              </a:spcBef>
              <a:buNone/>
            </a:pPr>
            <a:endParaRPr lang="en-US" sz="2400" i="1" dirty="0" smtClean="0">
              <a:latin typeface="Palatino Linotype" pitchFamily="18" charset="0"/>
            </a:endParaRPr>
          </a:p>
          <a:p>
            <a:pPr algn="just">
              <a:lnSpc>
                <a:spcPct val="135000"/>
              </a:lnSpc>
              <a:spcBef>
                <a:spcPts val="0"/>
              </a:spcBef>
              <a:buNone/>
            </a:pPr>
            <a:endParaRPr lang="en-US" sz="2400"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857248"/>
          </a:xfrm>
        </p:spPr>
        <p:txBody>
          <a:bodyPr>
            <a:noAutofit/>
          </a:bodyPr>
          <a:lstStyle/>
          <a:p>
            <a:pPr algn="ctr"/>
            <a:r>
              <a:rPr lang="en-US" sz="2600" b="1" dirty="0" smtClean="0">
                <a:solidFill>
                  <a:schemeClr val="tx1"/>
                </a:solidFill>
                <a:latin typeface="Palatino Linotype" pitchFamily="18" charset="0"/>
              </a:rPr>
              <a:t>1.2. NGUYÊN TẮC KẾ TOÁN CÁC GIAO DỊCH BẰNG NGOẠI TỆ</a:t>
            </a:r>
            <a:endParaRPr lang="en-US" sz="2600" b="1" dirty="0">
              <a:solidFill>
                <a:schemeClr val="tx1"/>
              </a:solidFill>
              <a:latin typeface="Palatino Linotype" pitchFamily="18" charset="0"/>
            </a:endParaRPr>
          </a:p>
        </p:txBody>
      </p:sp>
      <p:sp>
        <p:nvSpPr>
          <p:cNvPr id="3" name="Content Placeholder 2"/>
          <p:cNvSpPr>
            <a:spLocks noGrp="1"/>
          </p:cNvSpPr>
          <p:nvPr>
            <p:ph idx="1"/>
          </p:nvPr>
        </p:nvSpPr>
        <p:spPr>
          <a:xfrm>
            <a:off x="214282" y="928670"/>
            <a:ext cx="8643998" cy="5715040"/>
          </a:xfrm>
        </p:spPr>
        <p:txBody>
          <a:bodyPr>
            <a:noAutofit/>
          </a:bodyPr>
          <a:lstStyle/>
          <a:p>
            <a:pPr algn="just">
              <a:lnSpc>
                <a:spcPct val="125000"/>
              </a:lnSpc>
              <a:spcBef>
                <a:spcPts val="0"/>
              </a:spcBef>
              <a:buNone/>
            </a:pPr>
            <a:r>
              <a:rPr lang="en-US" sz="2400" b="1" dirty="0" smtClean="0">
                <a:latin typeface="Palatino Linotype" pitchFamily="18" charset="0"/>
              </a:rPr>
              <a:t>1.2.1. </a:t>
            </a:r>
            <a:r>
              <a:rPr lang="nl-NL" sz="2400" b="1" dirty="0" smtClean="0">
                <a:latin typeface="Palatino Linotype" pitchFamily="18" charset="0"/>
              </a:rPr>
              <a:t>Quy định chung về tỷ giá hối đoái và chênh lệch tỷ giá hối đoái</a:t>
            </a:r>
          </a:p>
          <a:p>
            <a:pPr algn="just">
              <a:lnSpc>
                <a:spcPct val="125000"/>
              </a:lnSpc>
              <a:spcBef>
                <a:spcPts val="0"/>
              </a:spcBef>
              <a:buNone/>
            </a:pPr>
            <a:r>
              <a:rPr lang="nl-NL" sz="2400" dirty="0" smtClean="0">
                <a:latin typeface="Palatino Linotype" pitchFamily="18" charset="0"/>
              </a:rPr>
              <a:t>(1) Chênh lệch tỷ giá hối đoái là chênh lệch phát sinh từ việc trao đổi thực tế hoặc quy đổi cùng một số lượng ngoại tệ sang đơn vị tiền tệ kế toán theo tỷ giá hối đoái khác nhau. 	</a:t>
            </a:r>
            <a:r>
              <a:rPr lang="nl-NL" sz="2400" b="1" i="1" dirty="0" smtClean="0">
                <a:latin typeface="Palatino Linotype" pitchFamily="18" charset="0"/>
              </a:rPr>
              <a:t>Chênh lệch tỷ giá hối đoái chủ yếu phát sinh trong các trường hợp: </a:t>
            </a:r>
            <a:endParaRPr lang="en-US" sz="2400" b="1" i="1" dirty="0" smtClean="0">
              <a:latin typeface="Palatino Linotype" pitchFamily="18" charset="0"/>
            </a:endParaRPr>
          </a:p>
          <a:p>
            <a:pPr algn="just">
              <a:lnSpc>
                <a:spcPct val="125000"/>
              </a:lnSpc>
              <a:spcBef>
                <a:spcPts val="0"/>
              </a:spcBef>
              <a:buNone/>
            </a:pPr>
            <a:r>
              <a:rPr lang="nl-NL" sz="2200" i="1" dirty="0" smtClean="0">
                <a:latin typeface="Palatino Linotype" pitchFamily="18" charset="0"/>
              </a:rPr>
              <a:t>- Thực tế mua bán, trao đổi, thanh toán các nghiệp vụ kinh tế phát sinh bằng ngoại tệ trong kỳ (chênh lệch tỷ giá hối đoái đã thực hiện); </a:t>
            </a:r>
            <a:endParaRPr lang="en-US" sz="2200" i="1" dirty="0" smtClean="0">
              <a:latin typeface="Palatino Linotype" pitchFamily="18" charset="0"/>
            </a:endParaRPr>
          </a:p>
          <a:p>
            <a:pPr algn="just">
              <a:lnSpc>
                <a:spcPct val="125000"/>
              </a:lnSpc>
              <a:spcBef>
                <a:spcPts val="0"/>
              </a:spcBef>
              <a:buNone/>
            </a:pPr>
            <a:r>
              <a:rPr lang="nl-NL" sz="2200" i="1" dirty="0" smtClean="0">
                <a:latin typeface="Palatino Linotype" pitchFamily="18" charset="0"/>
              </a:rPr>
              <a:t>- Đánh giá lại các khoản mục tiền tệ có gốc ngoại tệ tại thời điểm lập Báo cáo tài chính (chênh lệch tỷ giá hối đoái chưa thực hiện);</a:t>
            </a:r>
            <a:endParaRPr lang="en-US" sz="2200" i="1" dirty="0" smtClean="0">
              <a:latin typeface="Palatino Linotype" pitchFamily="18" charset="0"/>
            </a:endParaRPr>
          </a:p>
          <a:p>
            <a:pPr algn="just">
              <a:lnSpc>
                <a:spcPct val="125000"/>
              </a:lnSpc>
              <a:spcBef>
                <a:spcPts val="0"/>
              </a:spcBef>
              <a:buNone/>
            </a:pPr>
            <a:r>
              <a:rPr lang="nl-NL" sz="2200" i="1" dirty="0" smtClean="0">
                <a:latin typeface="Palatino Linotype" pitchFamily="18" charset="0"/>
              </a:rPr>
              <a:t>- Chuyển đổi Báo cáo tài chính được lập bằng ngoại tệ sang Đồng Việt Nam.</a:t>
            </a:r>
            <a:endParaRPr lang="en-US" sz="2200" i="1" dirty="0" smtClean="0">
              <a:latin typeface="Palatino Linotype" pitchFamily="18" charset="0"/>
            </a:endParaRPr>
          </a:p>
          <a:p>
            <a:pPr algn="just">
              <a:lnSpc>
                <a:spcPct val="125000"/>
              </a:lnSpc>
              <a:spcBef>
                <a:spcPts val="0"/>
              </a:spcBef>
            </a:pPr>
            <a:endParaRPr lang="en-US" sz="2200" i="1"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15436" cy="6500858"/>
          </a:xfrm>
        </p:spPr>
        <p:txBody>
          <a:bodyPr>
            <a:noAutofit/>
          </a:bodyPr>
          <a:lstStyle/>
          <a:p>
            <a:pPr algn="just">
              <a:lnSpc>
                <a:spcPct val="150000"/>
              </a:lnSpc>
              <a:spcBef>
                <a:spcPts val="0"/>
              </a:spcBef>
              <a:buNone/>
            </a:pPr>
            <a:r>
              <a:rPr lang="nl-NL" sz="2400" b="1" dirty="0" smtClean="0">
                <a:latin typeface="Palatino Linotype" pitchFamily="18" charset="0"/>
              </a:rPr>
              <a:t>(2) Các loại tỷ giá hối đoái (gọi tắt là tỷ giá) sử dụng trong kế toán</a:t>
            </a:r>
            <a:endParaRPr lang="en-US" sz="2400" b="1" dirty="0" smtClean="0">
              <a:latin typeface="Palatino Linotype" pitchFamily="18" charset="0"/>
            </a:endParaRPr>
          </a:p>
          <a:p>
            <a:pPr algn="just">
              <a:lnSpc>
                <a:spcPct val="150000"/>
              </a:lnSpc>
              <a:spcBef>
                <a:spcPts val="0"/>
              </a:spcBef>
              <a:buNone/>
            </a:pPr>
            <a:r>
              <a:rPr lang="nl-NL" sz="2400" dirty="0" smtClean="0">
                <a:latin typeface="Palatino Linotype" pitchFamily="18" charset="0"/>
              </a:rPr>
              <a:t>	 Việc quy đổi đồng ngoại tệ ra đồng Việt Nam phải căn cứ vào:</a:t>
            </a:r>
            <a:endParaRPr lang="en-US" sz="2400" dirty="0" smtClean="0">
              <a:latin typeface="Palatino Linotype" pitchFamily="18" charset="0"/>
            </a:endParaRPr>
          </a:p>
          <a:p>
            <a:pPr algn="just">
              <a:lnSpc>
                <a:spcPct val="150000"/>
              </a:lnSpc>
              <a:spcBef>
                <a:spcPts val="0"/>
              </a:spcBef>
              <a:buNone/>
            </a:pPr>
            <a:r>
              <a:rPr lang="nl-NL" sz="2400" dirty="0" smtClean="0">
                <a:latin typeface="Palatino Linotype" pitchFamily="18" charset="0"/>
              </a:rPr>
              <a:t>		- Tỷ giá giao dịch thực tế</a:t>
            </a:r>
            <a:endParaRPr lang="en-US" sz="2400" dirty="0" smtClean="0">
              <a:latin typeface="Palatino Linotype" pitchFamily="18" charset="0"/>
            </a:endParaRPr>
          </a:p>
          <a:p>
            <a:pPr algn="just">
              <a:lnSpc>
                <a:spcPct val="150000"/>
              </a:lnSpc>
              <a:spcBef>
                <a:spcPts val="0"/>
              </a:spcBef>
              <a:buNone/>
            </a:pPr>
            <a:r>
              <a:rPr lang="nl-NL" sz="2400" dirty="0" smtClean="0">
                <a:latin typeface="Palatino Linotype" pitchFamily="18" charset="0"/>
              </a:rPr>
              <a:t>		- Tỷ giá ghi sổ kế toán.</a:t>
            </a:r>
            <a:endParaRPr lang="en-US" sz="2400" dirty="0" smtClean="0">
              <a:latin typeface="Palatino Linotype" pitchFamily="18" charset="0"/>
            </a:endParaRPr>
          </a:p>
          <a:p>
            <a:pPr algn="just">
              <a:lnSpc>
                <a:spcPct val="150000"/>
              </a:lnSpc>
              <a:spcBef>
                <a:spcPts val="0"/>
              </a:spcBef>
              <a:buNone/>
            </a:pPr>
            <a:r>
              <a:rPr lang="nl-NL" sz="2400" dirty="0" smtClean="0">
                <a:latin typeface="Palatino Linotype" pitchFamily="18" charset="0"/>
              </a:rPr>
              <a:t>		</a:t>
            </a:r>
            <a:r>
              <a:rPr lang="nl-NL" sz="2200" dirty="0" smtClean="0">
                <a:latin typeface="Palatino Linotype" pitchFamily="18" charset="0"/>
              </a:rPr>
              <a:t>Khi xác định nghĩa vụ thuế (kê khai, quyết toán và nộp thuế), doanh nghiệp thực hiện theo các quy định của pháp luật về thuế.</a:t>
            </a:r>
            <a:endParaRPr lang="en-US" sz="2200" dirty="0" smtClean="0">
              <a:latin typeface="Palatino Linotype" pitchFamily="18" charset="0"/>
            </a:endParaRPr>
          </a:p>
          <a:p>
            <a:pPr algn="just">
              <a:lnSpc>
                <a:spcPct val="150000"/>
              </a:lnSpc>
              <a:spcBef>
                <a:spcPts val="0"/>
              </a:spcBef>
            </a:pPr>
            <a:endParaRPr lang="en-US" sz="2400"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786874" cy="5681682"/>
          </a:xfrm>
        </p:spPr>
        <p:txBody>
          <a:bodyPr>
            <a:noAutofit/>
          </a:bodyPr>
          <a:lstStyle/>
          <a:p>
            <a:pPr algn="just">
              <a:lnSpc>
                <a:spcPct val="150000"/>
              </a:lnSpc>
              <a:spcBef>
                <a:spcPts val="0"/>
              </a:spcBef>
              <a:buNone/>
            </a:pPr>
            <a:r>
              <a:rPr lang="nl-NL" sz="2400" dirty="0" smtClean="0">
                <a:latin typeface="Palatino Linotype" pitchFamily="18" charset="0"/>
              </a:rPr>
              <a:t>	</a:t>
            </a:r>
            <a:r>
              <a:rPr lang="nl-NL" sz="2400" b="1" dirty="0" smtClean="0">
                <a:latin typeface="Palatino Linotype" pitchFamily="18" charset="0"/>
              </a:rPr>
              <a:t>(3) Nguyên tắc xác định tỷ giá giao dịch thực tế: </a:t>
            </a:r>
            <a:endParaRPr lang="en-US" sz="2400" b="1" dirty="0" smtClean="0">
              <a:latin typeface="Palatino Linotype" pitchFamily="18" charset="0"/>
            </a:endParaRPr>
          </a:p>
          <a:p>
            <a:pPr algn="just">
              <a:lnSpc>
                <a:spcPct val="150000"/>
              </a:lnSpc>
              <a:spcBef>
                <a:spcPts val="0"/>
              </a:spcBef>
              <a:buNone/>
            </a:pPr>
            <a:r>
              <a:rPr lang="nl-NL" sz="2400" b="1" i="1" dirty="0" smtClean="0">
                <a:latin typeface="Palatino Linotype" pitchFamily="18" charset="0"/>
              </a:rPr>
              <a:t>a) Tỷ giá giao dịch thực tế đối với các giao dịch bằng ngoại tệ phát sinh trong kỳ:</a:t>
            </a:r>
            <a:endParaRPr lang="en-US" sz="2400" b="1" i="1" dirty="0" smtClean="0">
              <a:latin typeface="Palatino Linotype" pitchFamily="18" charset="0"/>
            </a:endParaRPr>
          </a:p>
          <a:p>
            <a:pPr algn="just">
              <a:lnSpc>
                <a:spcPct val="150000"/>
              </a:lnSpc>
              <a:spcBef>
                <a:spcPts val="0"/>
              </a:spcBef>
              <a:buNone/>
            </a:pPr>
            <a:r>
              <a:rPr lang="nl-NL" sz="2400" dirty="0" smtClean="0">
                <a:latin typeface="Palatino Linotype" pitchFamily="18" charset="0"/>
              </a:rPr>
              <a:t>- Tỷ giá giao dịch thực tế khi mua bán ngoại tệ (hợp đồng mua bán ngoại tệ giao ngay, hợp đồng kỳ hạn, hợp đồng tương lai, hợp đồng quyền chọn, hợp đồng hoán đổi</a:t>
            </a:r>
            <a:r>
              <a:rPr lang="nl-NL" sz="2400" dirty="0" smtClean="0">
                <a:latin typeface="Palatino Linotype" pitchFamily="18" charset="0"/>
              </a:rPr>
              <a:t>):</a:t>
            </a:r>
            <a:endParaRPr lang="en-US" sz="2400" dirty="0" smtClean="0">
              <a:latin typeface="Palatino Linotype" pitchFamily="18" charset="0"/>
            </a:endParaRPr>
          </a:p>
          <a:p>
            <a:pPr algn="just">
              <a:lnSpc>
                <a:spcPct val="150000"/>
              </a:lnSpc>
              <a:spcBef>
                <a:spcPts val="0"/>
              </a:spcBef>
            </a:pPr>
            <a:endParaRPr lang="en-US" sz="2400"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1414"/>
            <a:ext cx="8643998" cy="6110310"/>
          </a:xfrm>
        </p:spPr>
        <p:txBody>
          <a:bodyPr>
            <a:noAutofit/>
          </a:bodyPr>
          <a:lstStyle/>
          <a:p>
            <a:pPr algn="just">
              <a:lnSpc>
                <a:spcPct val="125000"/>
              </a:lnSpc>
              <a:spcBef>
                <a:spcPts val="0"/>
              </a:spcBef>
              <a:buNone/>
            </a:pPr>
            <a:r>
              <a:rPr lang="nl-NL" sz="2200" dirty="0" smtClean="0">
                <a:latin typeface="Palatino Linotype" pitchFamily="18" charset="0"/>
              </a:rPr>
              <a:t>- Trường hợp hợp đồng không quy định tỷ giá thanh toán thì doanh nghiệp ghi sổ kế toán theo nguyên tắc: </a:t>
            </a:r>
            <a:endParaRPr lang="en-US" sz="2200" dirty="0" smtClean="0">
              <a:latin typeface="Palatino Linotype" pitchFamily="18" charset="0"/>
            </a:endParaRPr>
          </a:p>
          <a:p>
            <a:pPr algn="just">
              <a:lnSpc>
                <a:spcPct val="125000"/>
              </a:lnSpc>
              <a:spcBef>
                <a:spcPts val="0"/>
              </a:spcBef>
              <a:buNone/>
            </a:pPr>
            <a:r>
              <a:rPr lang="nl-NL" sz="2200" i="1" dirty="0" smtClean="0">
                <a:latin typeface="Palatino Linotype" pitchFamily="18" charset="0"/>
              </a:rPr>
              <a:t>+ Tỷ giá giao dịch thực tế khi ghi nhận nợ phải thu:</a:t>
            </a:r>
            <a:r>
              <a:rPr lang="nl-NL" sz="2200" dirty="0" smtClean="0">
                <a:latin typeface="Palatino Linotype" pitchFamily="18" charset="0"/>
              </a:rPr>
              <a:t> </a:t>
            </a:r>
            <a:endParaRPr lang="nl-NL" sz="2200" dirty="0" smtClean="0">
              <a:latin typeface="Palatino Linotype" pitchFamily="18" charset="0"/>
            </a:endParaRPr>
          </a:p>
          <a:p>
            <a:pPr algn="just">
              <a:lnSpc>
                <a:spcPct val="125000"/>
              </a:lnSpc>
              <a:spcBef>
                <a:spcPts val="0"/>
              </a:spcBef>
              <a:buNone/>
            </a:pPr>
            <a:r>
              <a:rPr lang="nl-NL" sz="2200" i="1" dirty="0" smtClean="0">
                <a:latin typeface="Palatino Linotype" pitchFamily="18" charset="0"/>
              </a:rPr>
              <a:t>+ </a:t>
            </a:r>
            <a:r>
              <a:rPr lang="nl-NL" sz="2200" i="1" dirty="0" smtClean="0">
                <a:latin typeface="Palatino Linotype" pitchFamily="18" charset="0"/>
              </a:rPr>
              <a:t>Tỷ giá giao dịch thực tế khi ghi nhận nợ phải </a:t>
            </a:r>
            <a:r>
              <a:rPr lang="nl-NL" sz="2200" i="1" dirty="0" smtClean="0">
                <a:latin typeface="Palatino Linotype" pitchFamily="18" charset="0"/>
              </a:rPr>
              <a:t>trả</a:t>
            </a:r>
            <a:endParaRPr lang="en-US" sz="2200" dirty="0" smtClean="0">
              <a:latin typeface="Palatino Linotype" pitchFamily="18" charset="0"/>
            </a:endParaRPr>
          </a:p>
          <a:p>
            <a:pPr algn="just">
              <a:lnSpc>
                <a:spcPct val="125000"/>
              </a:lnSpc>
              <a:spcBef>
                <a:spcPts val="0"/>
              </a:spcBef>
              <a:buNone/>
            </a:pPr>
            <a:r>
              <a:rPr lang="nl-NL" sz="2200" i="1" dirty="0" smtClean="0">
                <a:latin typeface="Palatino Linotype" pitchFamily="18" charset="0"/>
              </a:rPr>
              <a:t>+ Đối với các giao dịch mua sắm tài sản hoặc các khoản chi phí được thanh toán ngay bằng ngoại tệ</a:t>
            </a:r>
            <a:r>
              <a:rPr lang="nl-NL" sz="2200" dirty="0" smtClean="0">
                <a:latin typeface="Palatino Linotype" pitchFamily="18" charset="0"/>
              </a:rPr>
              <a:t> (không qua các tài khoản phải </a:t>
            </a:r>
            <a:endParaRPr lang="nl-NL" sz="2200" dirty="0" smtClean="0">
              <a:latin typeface="Palatino Linotype" pitchFamily="18" charset="0"/>
            </a:endParaRPr>
          </a:p>
          <a:p>
            <a:pPr algn="just">
              <a:lnSpc>
                <a:spcPct val="125000"/>
              </a:lnSpc>
              <a:spcBef>
                <a:spcPts val="0"/>
              </a:spcBef>
              <a:buNone/>
            </a:pPr>
            <a:r>
              <a:rPr lang="nl-NL" sz="2200" dirty="0" smtClean="0">
                <a:latin typeface="Palatino Linotype" pitchFamily="18" charset="0"/>
              </a:rPr>
              <a:t>+ </a:t>
            </a:r>
            <a:r>
              <a:rPr lang="nl-NL" sz="2200" dirty="0" smtClean="0">
                <a:latin typeface="Palatino Linotype" pitchFamily="18" charset="0"/>
              </a:rPr>
              <a:t>Tỷ giá giao dịch thực tế khi góp vốn hoặc nhận vốn </a:t>
            </a:r>
            <a:r>
              <a:rPr lang="nl-NL" sz="2200" dirty="0" smtClean="0">
                <a:latin typeface="Palatino Linotype" pitchFamily="18" charset="0"/>
              </a:rPr>
              <a:t>góp</a:t>
            </a:r>
            <a:endParaRPr lang="en-US" sz="2200" dirty="0"/>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967434"/>
          </a:xfrm>
        </p:spPr>
        <p:txBody>
          <a:bodyPr>
            <a:normAutofit/>
          </a:bodyPr>
          <a:lstStyle/>
          <a:p>
            <a:pPr algn="just">
              <a:lnSpc>
                <a:spcPct val="135000"/>
              </a:lnSpc>
              <a:spcBef>
                <a:spcPts val="0"/>
              </a:spcBef>
              <a:buNone/>
            </a:pPr>
            <a:r>
              <a:rPr lang="nl-NL" sz="2400" b="1" i="1" dirty="0" smtClean="0">
                <a:latin typeface="Palatino Linotype" pitchFamily="18" charset="0"/>
              </a:rPr>
              <a:t>b) Tỷ giá giao dịch thực tế khi đánh giá lại các khoản mục tiền tệ có gốc ngoại tệ tại thời điểm lập Báo cáo tài chính:</a:t>
            </a:r>
          </a:p>
          <a:p>
            <a:pPr algn="just">
              <a:lnSpc>
                <a:spcPct val="135000"/>
              </a:lnSpc>
              <a:spcBef>
                <a:spcPts val="0"/>
              </a:spcBef>
              <a:buNone/>
            </a:pPr>
            <a:r>
              <a:rPr lang="en-US" sz="2400" dirty="0" smtClean="0">
                <a:latin typeface="Palatino Linotype" pitchFamily="18" charset="0"/>
              </a:rPr>
              <a:t>		</a:t>
            </a:r>
            <a:r>
              <a:rPr lang="vi-VN" sz="2400" dirty="0" smtClean="0">
                <a:latin typeface="Palatino Linotype" pitchFamily="18" charset="0"/>
              </a:rPr>
              <a:t>Tại ngày lập Bảng cân đối kế toán:</a:t>
            </a:r>
            <a:r>
              <a:rPr lang="en-US" sz="2400" dirty="0" smtClean="0">
                <a:latin typeface="Palatino Linotype" pitchFamily="18" charset="0"/>
              </a:rPr>
              <a:t> (Theo VAS 10)</a:t>
            </a:r>
            <a:endParaRPr lang="vi-VN" sz="2400" dirty="0" smtClean="0">
              <a:latin typeface="Palatino Linotype" pitchFamily="18" charset="0"/>
            </a:endParaRPr>
          </a:p>
          <a:p>
            <a:pPr algn="just">
              <a:lnSpc>
                <a:spcPct val="135000"/>
              </a:lnSpc>
              <a:spcBef>
                <a:spcPts val="0"/>
              </a:spcBef>
              <a:buNone/>
            </a:pPr>
            <a:r>
              <a:rPr lang="en-US" sz="2400" dirty="0" smtClean="0">
                <a:latin typeface="Palatino Linotype" pitchFamily="18" charset="0"/>
              </a:rPr>
              <a:t>- </a:t>
            </a:r>
            <a:r>
              <a:rPr lang="vi-VN" sz="2400" dirty="0" smtClean="0">
                <a:latin typeface="Palatino Linotype" pitchFamily="18" charset="0"/>
              </a:rPr>
              <a:t>Các khoản mục tiền tệ có gốc ngoại tệ phải được báo cáo theo tỷ giá hối đoái cuối kỳ;</a:t>
            </a:r>
          </a:p>
          <a:p>
            <a:pPr algn="just">
              <a:lnSpc>
                <a:spcPct val="135000"/>
              </a:lnSpc>
              <a:spcBef>
                <a:spcPts val="0"/>
              </a:spcBef>
              <a:buNone/>
            </a:pPr>
            <a:r>
              <a:rPr lang="en-US" sz="2400" dirty="0" smtClean="0">
                <a:latin typeface="Palatino Linotype" pitchFamily="18" charset="0"/>
              </a:rPr>
              <a:t>- </a:t>
            </a:r>
            <a:r>
              <a:rPr lang="vi-VN" sz="2400" dirty="0" smtClean="0">
                <a:latin typeface="Palatino Linotype" pitchFamily="18" charset="0"/>
              </a:rPr>
              <a:t>Các khoản mục phi tiền tệ có gốc ngoại tệ phải được báo cáo theo tỷ giá hối đoái tại ngày giao dịch;</a:t>
            </a:r>
          </a:p>
          <a:p>
            <a:pPr algn="just">
              <a:lnSpc>
                <a:spcPct val="135000"/>
              </a:lnSpc>
              <a:spcBef>
                <a:spcPts val="0"/>
              </a:spcBef>
              <a:buNone/>
            </a:pPr>
            <a:r>
              <a:rPr lang="en-US" sz="2400" dirty="0" smtClean="0">
                <a:latin typeface="Palatino Linotype" pitchFamily="18" charset="0"/>
              </a:rPr>
              <a:t>- </a:t>
            </a:r>
            <a:r>
              <a:rPr lang="vi-VN" sz="2400" dirty="0" smtClean="0">
                <a:latin typeface="Palatino Linotype" pitchFamily="18" charset="0"/>
              </a:rPr>
              <a:t>Các khoản mục phi tiền tệ được xác định theo giá trị hợp lý bằng ngoại tệ phải được báo cáo theo tỷ giá hối đoái tại ngày xác định giá trị hợp lý.</a:t>
            </a:r>
          </a:p>
          <a:p>
            <a:pPr algn="just">
              <a:lnSpc>
                <a:spcPct val="135000"/>
              </a:lnSpc>
              <a:spcBef>
                <a:spcPts val="0"/>
              </a:spcBef>
            </a:pPr>
            <a:endParaRPr lang="en-US" sz="2400"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1462"/>
            <a:ext cx="8715436" cy="6215106"/>
          </a:xfrm>
        </p:spPr>
        <p:txBody>
          <a:bodyPr>
            <a:noAutofit/>
          </a:bodyPr>
          <a:lstStyle/>
          <a:p>
            <a:pPr algn="just">
              <a:lnSpc>
                <a:spcPct val="134000"/>
              </a:lnSpc>
              <a:spcBef>
                <a:spcPts val="0"/>
              </a:spcBef>
              <a:buNone/>
            </a:pPr>
            <a:r>
              <a:rPr lang="nl-NL" sz="2100" dirty="0" smtClean="0">
                <a:latin typeface="Palatino Linotype" pitchFamily="18" charset="0"/>
              </a:rPr>
              <a:t>		Tỷ giá giao dịch thực tế khi đánh giá lại các khoản mục tiền tệ có gốc ngoại tệ tại thời điểm lập BCTC: Là tỷ giá công bố của ngân hàng TM nơi DN thường xuyên có giao dịch (do DN tự lựa chọn) theo nguyên tắc:</a:t>
            </a:r>
            <a:endParaRPr lang="en-US" sz="2100" dirty="0" smtClean="0">
              <a:latin typeface="Palatino Linotype" pitchFamily="18" charset="0"/>
            </a:endParaRPr>
          </a:p>
          <a:p>
            <a:pPr algn="just">
              <a:lnSpc>
                <a:spcPct val="134000"/>
              </a:lnSpc>
              <a:spcBef>
                <a:spcPts val="0"/>
              </a:spcBef>
              <a:buNone/>
            </a:pPr>
            <a:r>
              <a:rPr lang="nl-NL" sz="2100" dirty="0" smtClean="0">
                <a:latin typeface="Palatino Linotype" pitchFamily="18" charset="0"/>
              </a:rPr>
              <a:t>- Tỷ giá giao dịch thực tế khi đánh giá lại các khoản mục tiền tệ có gốc ngoại tệ được phân loại là tài sản: Là tỷ giá mua ngoại tệ của ngân hàng TM nơi DN thường xuyên có giao dịch tại thời điểm lập BCTC. Đối với các khoản ngoại tệ gửi ngân hàng thì tỷ giá thực tế khi đánh giá lại là tỷ giá mua của chính NH nơi DN mở tài khoản ngoại tệ. </a:t>
            </a:r>
            <a:endParaRPr lang="en-US" sz="2100" dirty="0" smtClean="0">
              <a:latin typeface="Palatino Linotype" pitchFamily="18" charset="0"/>
            </a:endParaRPr>
          </a:p>
          <a:p>
            <a:pPr algn="just">
              <a:lnSpc>
                <a:spcPct val="134000"/>
              </a:lnSpc>
              <a:spcBef>
                <a:spcPts val="0"/>
              </a:spcBef>
              <a:buNone/>
            </a:pPr>
            <a:r>
              <a:rPr lang="nl-NL" sz="2100" dirty="0" smtClean="0">
                <a:latin typeface="Palatino Linotype" pitchFamily="18" charset="0"/>
              </a:rPr>
              <a:t>- Tỷ giá giao dịch thực tế khi đánh giá lại các khoản mục tiền tệ có gốc ngoại tệ được phân loại là nợ phải trả: Là tỷ giá bán ngoại tệ của ngân hàng TM tại thời điểm lập BCTC; </a:t>
            </a:r>
            <a:endParaRPr lang="en-US" sz="2100" dirty="0" smtClean="0">
              <a:latin typeface="Palatino Linotype" pitchFamily="18" charset="0"/>
            </a:endParaRPr>
          </a:p>
          <a:p>
            <a:pPr algn="just">
              <a:lnSpc>
                <a:spcPct val="134000"/>
              </a:lnSpc>
              <a:spcBef>
                <a:spcPts val="0"/>
              </a:spcBef>
              <a:buNone/>
            </a:pPr>
            <a:r>
              <a:rPr lang="nl-NL" sz="2100" dirty="0" smtClean="0">
                <a:latin typeface="Palatino Linotype" pitchFamily="18" charset="0"/>
              </a:rPr>
              <a:t>- Các đơn vị trong tập đoàn được áp dụng chung một tỷ giá do Công ty mẹ quy định (phải đảm bảo sát với tỷ giá giao dịch thực tế) để đánh giá lại các khoản mục tiền tệ có gốc ngoại tệ phát sinh từ các giao dịch nội bộ.</a:t>
            </a:r>
            <a:endParaRPr lang="en-US" sz="2100" dirty="0" smtClean="0">
              <a:latin typeface="Palatino Linotype" pitchFamily="18" charset="0"/>
            </a:endParaRPr>
          </a:p>
          <a:p>
            <a:pPr algn="just">
              <a:lnSpc>
                <a:spcPct val="134000"/>
              </a:lnSpc>
              <a:spcBef>
                <a:spcPts val="0"/>
              </a:spcBef>
            </a:pPr>
            <a:endParaRPr lang="en-US" sz="2100"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643998" cy="6110310"/>
          </a:xfrm>
        </p:spPr>
        <p:txBody>
          <a:bodyPr>
            <a:normAutofit/>
          </a:bodyPr>
          <a:lstStyle/>
          <a:p>
            <a:pPr algn="just">
              <a:lnSpc>
                <a:spcPct val="125000"/>
              </a:lnSpc>
              <a:spcBef>
                <a:spcPts val="0"/>
              </a:spcBef>
              <a:buNone/>
            </a:pPr>
            <a:r>
              <a:rPr lang="nl-NL" sz="2400" b="1" dirty="0" smtClean="0">
                <a:latin typeface="Palatino Linotype" pitchFamily="18" charset="0"/>
              </a:rPr>
              <a:t>(4) Nguyên tắc xác định tỷ giá ghi sổ: </a:t>
            </a:r>
            <a:r>
              <a:rPr lang="nl-NL" sz="2400" i="1" dirty="0" smtClean="0">
                <a:latin typeface="Palatino Linotype" pitchFamily="18" charset="0"/>
              </a:rPr>
              <a:t>Tỷ giá ghi sổ gồm: Tỷ giá ghi sổ thực tế đích danh hoặc tỷ giá ghi sổ bình quân gia quyền di động (tỷ giá bình quân gia quyền sau từng lần nhập).</a:t>
            </a:r>
            <a:endParaRPr lang="en-US" sz="2400" i="1" dirty="0" smtClean="0">
              <a:latin typeface="Palatino Linotype" pitchFamily="18" charset="0"/>
            </a:endParaRPr>
          </a:p>
          <a:p>
            <a:pPr algn="just">
              <a:lnSpc>
                <a:spcPct val="125000"/>
              </a:lnSpc>
              <a:spcBef>
                <a:spcPts val="0"/>
              </a:spcBef>
              <a:buFontTx/>
              <a:buChar char="-"/>
            </a:pPr>
            <a:r>
              <a:rPr lang="nl-NL" sz="2400" dirty="0" smtClean="0">
                <a:latin typeface="Palatino Linotype" pitchFamily="18" charset="0"/>
              </a:rPr>
              <a:t>Tỷ giá ghi sổ thực tế đích danh</a:t>
            </a:r>
          </a:p>
          <a:p>
            <a:pPr marL="0" indent="0" algn="just">
              <a:lnSpc>
                <a:spcPct val="125000"/>
              </a:lnSpc>
              <a:spcBef>
                <a:spcPts val="0"/>
              </a:spcBef>
              <a:buNone/>
            </a:pPr>
            <a:r>
              <a:rPr lang="nl-NL" sz="2400" dirty="0" smtClean="0">
                <a:latin typeface="Palatino Linotype" pitchFamily="18" charset="0"/>
              </a:rPr>
              <a:t>- Tỷ giá ghi sổ bình quân gia quyền di</a:t>
            </a:r>
            <a:endParaRPr lang="en-US" sz="2400"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4"/>
            <a:ext cx="8458200" cy="2057400"/>
          </a:xfrm>
        </p:spPr>
        <p:txBody>
          <a:bodyPr/>
          <a:lstStyle/>
          <a:p>
            <a:pPr algn="ctr"/>
            <a:r>
              <a:rPr lang="en-US" sz="6600" b="1" u="sng" dirty="0" smtClean="0">
                <a:solidFill>
                  <a:schemeClr val="tx1"/>
                </a:solidFill>
                <a:latin typeface="Palatino Linotype" pitchFamily="18" charset="0"/>
              </a:rPr>
              <a:t>K</a:t>
            </a:r>
            <a:r>
              <a:rPr lang="en-GB" sz="6600" b="1" u="sng" dirty="0" smtClean="0">
                <a:solidFill>
                  <a:schemeClr val="tx1"/>
                </a:solidFill>
                <a:latin typeface="Palatino Linotype" pitchFamily="18" charset="0"/>
              </a:rPr>
              <a:t>ế </a:t>
            </a:r>
            <a:r>
              <a:rPr lang="en-GB" sz="6600" b="1" u="sng" dirty="0" err="1" smtClean="0">
                <a:solidFill>
                  <a:schemeClr val="tx1"/>
                </a:solidFill>
                <a:latin typeface="Palatino Linotype" pitchFamily="18" charset="0"/>
              </a:rPr>
              <a:t>toán</a:t>
            </a:r>
            <a:r>
              <a:rPr lang="en-GB" sz="6600" b="1" u="sng" dirty="0" smtClean="0">
                <a:solidFill>
                  <a:schemeClr val="tx1"/>
                </a:solidFill>
                <a:latin typeface="Palatino Linotype" pitchFamily="18" charset="0"/>
              </a:rPr>
              <a:t> </a:t>
            </a:r>
            <a:r>
              <a:rPr lang="en-GB" sz="6600" b="1" u="sng" dirty="0" err="1" smtClean="0">
                <a:solidFill>
                  <a:schemeClr val="tx1"/>
                </a:solidFill>
                <a:latin typeface="Palatino Linotype" pitchFamily="18" charset="0"/>
              </a:rPr>
              <a:t>tài</a:t>
            </a:r>
            <a:r>
              <a:rPr lang="en-GB" sz="6600" b="1" u="sng" dirty="0" smtClean="0">
                <a:solidFill>
                  <a:schemeClr val="tx1"/>
                </a:solidFill>
                <a:latin typeface="Palatino Linotype" pitchFamily="18" charset="0"/>
              </a:rPr>
              <a:t> </a:t>
            </a:r>
            <a:r>
              <a:rPr lang="en-GB" sz="6600" b="1" u="sng" dirty="0" err="1" smtClean="0">
                <a:solidFill>
                  <a:schemeClr val="tx1"/>
                </a:solidFill>
                <a:latin typeface="Palatino Linotype" pitchFamily="18" charset="0"/>
              </a:rPr>
              <a:t>chính</a:t>
            </a:r>
            <a:r>
              <a:rPr lang="en-GB" sz="6600" b="1" u="sng" dirty="0" smtClean="0">
                <a:solidFill>
                  <a:schemeClr val="tx1"/>
                </a:solidFill>
                <a:latin typeface="Palatino Linotype" pitchFamily="18" charset="0"/>
              </a:rPr>
              <a:t> 2</a:t>
            </a:r>
            <a:r>
              <a:rPr lang="en-GB" sz="4800" dirty="0" smtClean="0">
                <a:solidFill>
                  <a:schemeClr val="tx1"/>
                </a:solidFill>
                <a:latin typeface="Palatino Linotype" pitchFamily="18" charset="0"/>
              </a:rPr>
              <a:t/>
            </a:r>
            <a:br>
              <a:rPr lang="en-GB" sz="4800" dirty="0" smtClean="0">
                <a:solidFill>
                  <a:schemeClr val="tx1"/>
                </a:solidFill>
                <a:latin typeface="Palatino Linotype" pitchFamily="18" charset="0"/>
              </a:rPr>
            </a:br>
            <a:endParaRPr lang="en-GB" sz="3600" i="1" dirty="0" smtClean="0">
              <a:solidFill>
                <a:schemeClr val="tx1"/>
              </a:solidFill>
              <a:latin typeface="Palatino Linotype" pitchFamily="18" charset="0"/>
            </a:endParaRPr>
          </a:p>
        </p:txBody>
      </p:sp>
      <p:sp>
        <p:nvSpPr>
          <p:cNvPr id="3075" name="Rectangle 3"/>
          <p:cNvSpPr>
            <a:spLocks noChangeArrowheads="1"/>
          </p:cNvSpPr>
          <p:nvPr/>
        </p:nvSpPr>
        <p:spPr bwMode="auto">
          <a:xfrm>
            <a:off x="214281" y="1484784"/>
            <a:ext cx="8775731" cy="4643470"/>
          </a:xfrm>
          <a:prstGeom prst="rect">
            <a:avLst/>
          </a:prstGeom>
          <a:noFill/>
          <a:ln w="9525">
            <a:noFill/>
            <a:miter lim="800000"/>
            <a:headEnd/>
            <a:tailEnd/>
          </a:ln>
        </p:spPr>
        <p:txBody>
          <a:bodyPr/>
          <a:lstStyle/>
          <a:p>
            <a:pPr eaLnBrk="1" hangingPunct="1">
              <a:lnSpc>
                <a:spcPct val="135000"/>
              </a:lnSpc>
            </a:pPr>
            <a:r>
              <a:rPr lang="en-US" sz="3600" b="1" u="none" dirty="0" err="1">
                <a:latin typeface="Palatino Linotype" pitchFamily="18" charset="0"/>
              </a:rPr>
              <a:t>Chương</a:t>
            </a:r>
            <a:r>
              <a:rPr lang="en-US" sz="3600" b="1" u="none" dirty="0">
                <a:latin typeface="Palatino Linotype" pitchFamily="18" charset="0"/>
              </a:rPr>
              <a:t> 1:</a:t>
            </a:r>
          </a:p>
          <a:p>
            <a:pPr algn="ctr" eaLnBrk="1" hangingPunct="1">
              <a:lnSpc>
                <a:spcPct val="135000"/>
              </a:lnSpc>
            </a:pPr>
            <a:r>
              <a:rPr lang="en-US" sz="3600" b="1" i="1" u="none" dirty="0">
                <a:latin typeface="Palatino Linotype" pitchFamily="18" charset="0"/>
              </a:rPr>
              <a:t>     </a:t>
            </a:r>
            <a:r>
              <a:rPr lang="en-US" sz="3600" b="1" i="1" u="none" dirty="0" err="1">
                <a:latin typeface="Palatino Linotype" pitchFamily="18" charset="0"/>
              </a:rPr>
              <a:t>Kế</a:t>
            </a:r>
            <a:r>
              <a:rPr lang="en-US" sz="3600" b="1" i="1" u="none" dirty="0">
                <a:latin typeface="Palatino Linotype" pitchFamily="18" charset="0"/>
              </a:rPr>
              <a:t> </a:t>
            </a:r>
            <a:r>
              <a:rPr lang="en-US" sz="3600" b="1" i="1" u="none" dirty="0" err="1">
                <a:latin typeface="Palatino Linotype" pitchFamily="18" charset="0"/>
              </a:rPr>
              <a:t>toán</a:t>
            </a:r>
            <a:r>
              <a:rPr lang="en-US" sz="3600" b="1" i="1" u="none" dirty="0">
                <a:latin typeface="Palatino Linotype" pitchFamily="18" charset="0"/>
              </a:rPr>
              <a:t> </a:t>
            </a:r>
            <a:r>
              <a:rPr lang="en-US" sz="3600" b="1" i="1" dirty="0" err="1" smtClean="0">
                <a:latin typeface="Palatino Linotype" pitchFamily="18" charset="0"/>
              </a:rPr>
              <a:t>các</a:t>
            </a:r>
            <a:r>
              <a:rPr lang="en-US" sz="3600" b="1" i="1" dirty="0" smtClean="0">
                <a:latin typeface="Palatino Linotype" pitchFamily="18" charset="0"/>
              </a:rPr>
              <a:t> </a:t>
            </a:r>
            <a:r>
              <a:rPr lang="en-US" sz="3600" b="1" i="1" dirty="0" err="1" smtClean="0">
                <a:latin typeface="Palatino Linotype" pitchFamily="18" charset="0"/>
              </a:rPr>
              <a:t>giao</a:t>
            </a:r>
            <a:r>
              <a:rPr lang="en-US" sz="3600" b="1" i="1" dirty="0" smtClean="0">
                <a:latin typeface="Palatino Linotype" pitchFamily="18" charset="0"/>
              </a:rPr>
              <a:t> </a:t>
            </a:r>
            <a:r>
              <a:rPr lang="en-US" sz="3600" b="1" i="1" dirty="0" err="1" smtClean="0">
                <a:latin typeface="Palatino Linotype" pitchFamily="18" charset="0"/>
              </a:rPr>
              <a:t>dịch</a:t>
            </a:r>
            <a:r>
              <a:rPr lang="en-US" sz="3600" b="1" i="1" dirty="0" smtClean="0">
                <a:latin typeface="Palatino Linotype" pitchFamily="18" charset="0"/>
              </a:rPr>
              <a:t> </a:t>
            </a:r>
            <a:r>
              <a:rPr lang="en-US" sz="3600" b="1" i="1" dirty="0" err="1" smtClean="0">
                <a:latin typeface="Palatino Linotype" pitchFamily="18" charset="0"/>
              </a:rPr>
              <a:t>bằng</a:t>
            </a:r>
            <a:r>
              <a:rPr lang="en-US" sz="3600" b="1" i="1" dirty="0" smtClean="0">
                <a:latin typeface="Palatino Linotype" pitchFamily="18" charset="0"/>
              </a:rPr>
              <a:t> </a:t>
            </a:r>
            <a:r>
              <a:rPr lang="en-US" sz="3600" b="1" i="1" dirty="0" err="1" smtClean="0">
                <a:latin typeface="Palatino Linotype" pitchFamily="18" charset="0"/>
              </a:rPr>
              <a:t>ngoại</a:t>
            </a:r>
            <a:r>
              <a:rPr lang="en-US" sz="3600" b="1" i="1" dirty="0" smtClean="0">
                <a:latin typeface="Palatino Linotype" pitchFamily="18" charset="0"/>
              </a:rPr>
              <a:t> </a:t>
            </a:r>
            <a:r>
              <a:rPr lang="en-US" sz="3600" b="1" i="1" dirty="0" err="1" smtClean="0">
                <a:latin typeface="Palatino Linotype" pitchFamily="18" charset="0"/>
              </a:rPr>
              <a:t>tệ</a:t>
            </a:r>
            <a:endParaRPr lang="en-US" sz="3600" b="1" i="1" u="none" dirty="0">
              <a:latin typeface="Palatino Linotype" pitchFamily="18" charset="0"/>
            </a:endParaRPr>
          </a:p>
          <a:p>
            <a:pPr eaLnBrk="1" hangingPunct="1">
              <a:lnSpc>
                <a:spcPct val="135000"/>
              </a:lnSpc>
            </a:pPr>
            <a:r>
              <a:rPr lang="en-US" sz="3600" b="1" u="none" dirty="0" err="1">
                <a:latin typeface="Palatino Linotype" pitchFamily="18" charset="0"/>
              </a:rPr>
              <a:t>Chương</a:t>
            </a:r>
            <a:r>
              <a:rPr lang="en-US" sz="3600" b="1" u="none" dirty="0">
                <a:latin typeface="Palatino Linotype" pitchFamily="18" charset="0"/>
              </a:rPr>
              <a:t> 2:</a:t>
            </a:r>
          </a:p>
          <a:p>
            <a:pPr eaLnBrk="1" hangingPunct="1">
              <a:lnSpc>
                <a:spcPct val="135000"/>
              </a:lnSpc>
            </a:pPr>
            <a:r>
              <a:rPr lang="en-US" sz="3600" b="1" i="1" u="none" dirty="0">
                <a:latin typeface="Palatino Linotype" pitchFamily="18" charset="0"/>
              </a:rPr>
              <a:t>      </a:t>
            </a:r>
            <a:r>
              <a:rPr lang="en-US" sz="3600" b="1" i="1" u="none" dirty="0" err="1">
                <a:latin typeface="Palatino Linotype" pitchFamily="18" charset="0"/>
              </a:rPr>
              <a:t>Kế</a:t>
            </a:r>
            <a:r>
              <a:rPr lang="en-US" sz="3600" b="1" i="1" u="none" dirty="0">
                <a:latin typeface="Palatino Linotype" pitchFamily="18" charset="0"/>
              </a:rPr>
              <a:t> </a:t>
            </a:r>
            <a:r>
              <a:rPr lang="en-US" sz="3600" b="1" i="1" u="none" dirty="0" err="1">
                <a:latin typeface="Palatino Linotype" pitchFamily="18" charset="0"/>
              </a:rPr>
              <a:t>toán</a:t>
            </a:r>
            <a:r>
              <a:rPr lang="en-US" sz="3600" b="1" i="1" u="none" dirty="0">
                <a:latin typeface="Palatino Linotype" pitchFamily="18" charset="0"/>
              </a:rPr>
              <a:t> </a:t>
            </a:r>
            <a:r>
              <a:rPr lang="en-US" sz="3600" b="1" i="1" dirty="0" err="1" smtClean="0">
                <a:latin typeface="Palatino Linotype" pitchFamily="18" charset="0"/>
              </a:rPr>
              <a:t>thanh</a:t>
            </a:r>
            <a:r>
              <a:rPr lang="en-US" sz="3600" b="1" i="1" dirty="0" smtClean="0">
                <a:latin typeface="Palatino Linotype" pitchFamily="18" charset="0"/>
              </a:rPr>
              <a:t> </a:t>
            </a:r>
            <a:r>
              <a:rPr lang="en-US" sz="3600" b="1" i="1" dirty="0" err="1" smtClean="0">
                <a:latin typeface="Palatino Linotype" pitchFamily="18" charset="0"/>
              </a:rPr>
              <a:t>toán</a:t>
            </a:r>
            <a:r>
              <a:rPr lang="en-US" sz="3600" b="1" i="1" dirty="0" smtClean="0">
                <a:latin typeface="Palatino Linotype" pitchFamily="18" charset="0"/>
              </a:rPr>
              <a:t> </a:t>
            </a:r>
            <a:r>
              <a:rPr lang="en-US" sz="3600" b="1" i="1" dirty="0" err="1" smtClean="0">
                <a:latin typeface="Palatino Linotype" pitchFamily="18" charset="0"/>
              </a:rPr>
              <a:t>và</a:t>
            </a:r>
            <a:r>
              <a:rPr lang="en-US" sz="3600" b="1" i="1" dirty="0" smtClean="0">
                <a:latin typeface="Palatino Linotype" pitchFamily="18" charset="0"/>
              </a:rPr>
              <a:t> </a:t>
            </a:r>
            <a:r>
              <a:rPr lang="en-US" sz="3600" b="1" i="1" dirty="0" err="1" smtClean="0">
                <a:latin typeface="Palatino Linotype" pitchFamily="18" charset="0"/>
              </a:rPr>
              <a:t>vốn</a:t>
            </a:r>
            <a:r>
              <a:rPr lang="en-US" sz="3600" b="1" i="1" dirty="0" smtClean="0">
                <a:latin typeface="Palatino Linotype" pitchFamily="18" charset="0"/>
              </a:rPr>
              <a:t> </a:t>
            </a:r>
            <a:r>
              <a:rPr lang="en-US" sz="3600" b="1" i="1" dirty="0" err="1" smtClean="0">
                <a:latin typeface="Palatino Linotype" pitchFamily="18" charset="0"/>
              </a:rPr>
              <a:t>chủ</a:t>
            </a:r>
            <a:r>
              <a:rPr lang="en-US" sz="3600" b="1" i="1" dirty="0" smtClean="0">
                <a:latin typeface="Palatino Linotype" pitchFamily="18" charset="0"/>
              </a:rPr>
              <a:t> </a:t>
            </a:r>
            <a:r>
              <a:rPr lang="en-US" sz="3600" b="1" i="1" dirty="0" err="1" smtClean="0">
                <a:latin typeface="Palatino Linotype" pitchFamily="18" charset="0"/>
              </a:rPr>
              <a:t>sở</a:t>
            </a:r>
            <a:r>
              <a:rPr lang="en-US" sz="3600" b="1" i="1" dirty="0" smtClean="0">
                <a:latin typeface="Palatino Linotype" pitchFamily="18" charset="0"/>
              </a:rPr>
              <a:t> </a:t>
            </a:r>
            <a:r>
              <a:rPr lang="en-US" sz="3600" b="1" i="1" dirty="0" err="1" smtClean="0">
                <a:latin typeface="Palatino Linotype" pitchFamily="18" charset="0"/>
              </a:rPr>
              <a:t>hữu</a:t>
            </a:r>
            <a:endParaRPr lang="en-US" sz="3600" b="1" i="1" u="none" dirty="0">
              <a:latin typeface="Palatino Linotype" pitchFamily="18" charset="0"/>
            </a:endParaRPr>
          </a:p>
          <a:p>
            <a:pPr eaLnBrk="1" hangingPunct="1">
              <a:lnSpc>
                <a:spcPct val="135000"/>
              </a:lnSpc>
            </a:pPr>
            <a:r>
              <a:rPr lang="en-US" sz="3600" b="1" u="none" dirty="0" err="1">
                <a:latin typeface="Palatino Linotype" pitchFamily="18" charset="0"/>
              </a:rPr>
              <a:t>Chương</a:t>
            </a:r>
            <a:r>
              <a:rPr lang="en-US" sz="3600" b="1" u="none" dirty="0">
                <a:latin typeface="Palatino Linotype" pitchFamily="18" charset="0"/>
              </a:rPr>
              <a:t> 3:</a:t>
            </a:r>
          </a:p>
          <a:p>
            <a:pPr eaLnBrk="1" hangingPunct="1">
              <a:lnSpc>
                <a:spcPct val="135000"/>
              </a:lnSpc>
            </a:pPr>
            <a:r>
              <a:rPr lang="en-US" sz="3600" b="1" i="1" u="none" dirty="0">
                <a:latin typeface="Palatino Linotype" pitchFamily="18" charset="0"/>
              </a:rPr>
              <a:t>      </a:t>
            </a:r>
            <a:r>
              <a:rPr lang="en-US" sz="3600" b="1" i="1" u="none" dirty="0" smtClean="0">
                <a:latin typeface="Palatino Linotype" pitchFamily="18" charset="0"/>
              </a:rPr>
              <a:t>KT </a:t>
            </a:r>
            <a:r>
              <a:rPr lang="en-US" sz="3600" b="1" i="1" u="none" dirty="0" err="1" smtClean="0">
                <a:latin typeface="Palatino Linotype" pitchFamily="18" charset="0"/>
              </a:rPr>
              <a:t>các</a:t>
            </a:r>
            <a:r>
              <a:rPr lang="en-US" sz="3600" b="1" i="1" u="none" dirty="0" smtClean="0">
                <a:latin typeface="Palatino Linotype" pitchFamily="18" charset="0"/>
              </a:rPr>
              <a:t> </a:t>
            </a:r>
            <a:r>
              <a:rPr lang="en-US" sz="3600" b="1" i="1" u="none" dirty="0" err="1" smtClean="0">
                <a:latin typeface="Palatino Linotype" pitchFamily="18" charset="0"/>
              </a:rPr>
              <a:t>khoản</a:t>
            </a:r>
            <a:r>
              <a:rPr lang="en-US" sz="3600" b="1" i="1" u="none" dirty="0" smtClean="0">
                <a:latin typeface="Palatino Linotype" pitchFamily="18" charset="0"/>
              </a:rPr>
              <a:t> </a:t>
            </a:r>
            <a:r>
              <a:rPr lang="en-US" sz="3600" b="1" i="1" u="none" dirty="0" err="1" smtClean="0">
                <a:latin typeface="Palatino Linotype" pitchFamily="18" charset="0"/>
              </a:rPr>
              <a:t>dự</a:t>
            </a:r>
            <a:r>
              <a:rPr lang="en-US" sz="3600" b="1" i="1" u="none" dirty="0" smtClean="0">
                <a:latin typeface="Palatino Linotype" pitchFamily="18" charset="0"/>
              </a:rPr>
              <a:t> </a:t>
            </a:r>
            <a:r>
              <a:rPr lang="en-US" sz="3600" b="1" i="1" u="none" dirty="0" err="1" smtClean="0">
                <a:latin typeface="Palatino Linotype" pitchFamily="18" charset="0"/>
              </a:rPr>
              <a:t>phòng</a:t>
            </a:r>
            <a:r>
              <a:rPr lang="en-US" sz="3600" b="1" i="1" u="none" dirty="0" smtClean="0">
                <a:latin typeface="Palatino Linotype" pitchFamily="18" charset="0"/>
              </a:rPr>
              <a:t> </a:t>
            </a:r>
            <a:r>
              <a:rPr lang="en-US" sz="3600" b="1" i="1" u="none" dirty="0" err="1" smtClean="0">
                <a:latin typeface="Palatino Linotype" pitchFamily="18" charset="0"/>
              </a:rPr>
              <a:t>và</a:t>
            </a:r>
            <a:r>
              <a:rPr lang="en-US" sz="3600" b="1" i="1" u="none" dirty="0" smtClean="0">
                <a:latin typeface="Palatino Linotype" pitchFamily="18" charset="0"/>
              </a:rPr>
              <a:t> </a:t>
            </a:r>
            <a:r>
              <a:rPr lang="en-US" sz="3600" b="1" i="1" u="none" dirty="0" err="1" smtClean="0">
                <a:latin typeface="Palatino Linotype" pitchFamily="18" charset="0"/>
              </a:rPr>
              <a:t>các</a:t>
            </a:r>
            <a:r>
              <a:rPr lang="en-US" sz="3600" b="1" i="1" u="none" dirty="0" smtClean="0">
                <a:latin typeface="Palatino Linotype" pitchFamily="18" charset="0"/>
              </a:rPr>
              <a:t> </a:t>
            </a:r>
            <a:r>
              <a:rPr lang="en-US" sz="3600" b="1" i="1" u="none" dirty="0" err="1" smtClean="0">
                <a:latin typeface="Palatino Linotype" pitchFamily="18" charset="0"/>
              </a:rPr>
              <a:t>bút</a:t>
            </a:r>
            <a:r>
              <a:rPr lang="en-US" sz="3600" b="1" i="1" u="none" dirty="0" smtClean="0">
                <a:latin typeface="Palatino Linotype" pitchFamily="18" charset="0"/>
              </a:rPr>
              <a:t> </a:t>
            </a:r>
            <a:r>
              <a:rPr lang="en-US" sz="3600" b="1" i="1" u="none" dirty="0" err="1" smtClean="0">
                <a:latin typeface="Palatino Linotype" pitchFamily="18" charset="0"/>
              </a:rPr>
              <a:t>toán</a:t>
            </a:r>
            <a:r>
              <a:rPr lang="en-US" sz="3600" b="1" i="1" u="none" dirty="0" smtClean="0">
                <a:latin typeface="Palatino Linotype" pitchFamily="18" charset="0"/>
              </a:rPr>
              <a:t> </a:t>
            </a:r>
            <a:r>
              <a:rPr lang="en-US" sz="3600" b="1" i="1" dirty="0" err="1" smtClean="0">
                <a:latin typeface="Palatino Linotype" pitchFamily="18" charset="0"/>
              </a:rPr>
              <a:t>đ</a:t>
            </a:r>
            <a:r>
              <a:rPr lang="en-US" sz="3600" b="1" i="1" u="none" dirty="0" err="1" smtClean="0">
                <a:latin typeface="Palatino Linotype" pitchFamily="18" charset="0"/>
              </a:rPr>
              <a:t>iều</a:t>
            </a:r>
            <a:r>
              <a:rPr lang="en-US" sz="3600" b="1" i="1" u="none" dirty="0" smtClean="0">
                <a:latin typeface="Palatino Linotype" pitchFamily="18" charset="0"/>
              </a:rPr>
              <a:t> </a:t>
            </a:r>
            <a:r>
              <a:rPr lang="en-US" sz="3600" b="1" i="1" u="none" dirty="0" err="1" smtClean="0">
                <a:latin typeface="Palatino Linotype" pitchFamily="18" charset="0"/>
              </a:rPr>
              <a:t>chỉnh</a:t>
            </a:r>
            <a:r>
              <a:rPr lang="en-US" sz="3600" b="1" i="1" dirty="0" smtClean="0">
                <a:latin typeface="Palatino Linotype" pitchFamily="18" charset="0"/>
              </a:rPr>
              <a:t>.</a:t>
            </a:r>
            <a:endParaRPr lang="en-US" sz="3600" b="1" i="1" u="none" dirty="0">
              <a:latin typeface="Palatino Linotype"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86874" cy="6110310"/>
          </a:xfrm>
        </p:spPr>
        <p:txBody>
          <a:bodyPr>
            <a:noAutofit/>
          </a:bodyPr>
          <a:lstStyle/>
          <a:p>
            <a:pPr algn="just">
              <a:lnSpc>
                <a:spcPct val="114000"/>
              </a:lnSpc>
              <a:spcBef>
                <a:spcPts val="0"/>
              </a:spcBef>
              <a:buNone/>
            </a:pPr>
            <a:r>
              <a:rPr lang="nl-NL" sz="2200" b="1" dirty="0" smtClean="0">
                <a:latin typeface="Palatino Linotype" pitchFamily="18" charset="0"/>
              </a:rPr>
              <a:t>(5) Nguyên tắc áp dụng tỷ giá trong kế toán</a:t>
            </a:r>
            <a:endParaRPr lang="en-US" sz="2200" b="1" dirty="0" smtClean="0">
              <a:latin typeface="Palatino Linotype" pitchFamily="18" charset="0"/>
            </a:endParaRPr>
          </a:p>
          <a:p>
            <a:pPr algn="just">
              <a:lnSpc>
                <a:spcPct val="114000"/>
              </a:lnSpc>
              <a:spcBef>
                <a:spcPts val="0"/>
              </a:spcBef>
              <a:buNone/>
            </a:pPr>
            <a:r>
              <a:rPr lang="nl-NL" sz="2200" dirty="0" smtClean="0">
                <a:latin typeface="Palatino Linotype" pitchFamily="18" charset="0"/>
              </a:rPr>
              <a:t>a) Khi phát sinh các giao dịch bằng ngoại tệ, tỷ giá giao dịch thực tế tại thời điểm giao dịch phát sinh được sử dụng để quy đổi ra đồng tiền ghi sổ kế toán đối với: </a:t>
            </a:r>
            <a:endParaRPr lang="en-US" sz="2200" dirty="0" smtClean="0">
              <a:latin typeface="Palatino Linotype" pitchFamily="18" charset="0"/>
            </a:endParaRPr>
          </a:p>
          <a:p>
            <a:pPr algn="just">
              <a:lnSpc>
                <a:spcPct val="114000"/>
              </a:lnSpc>
              <a:spcBef>
                <a:spcPts val="0"/>
              </a:spcBef>
              <a:buNone/>
            </a:pPr>
            <a:r>
              <a:rPr lang="nl-NL" sz="2200" dirty="0" smtClean="0">
                <a:latin typeface="Palatino Linotype" pitchFamily="18" charset="0"/>
              </a:rPr>
              <a:t>- Các tài khoản phản ánh doanh thu, thu nhập khác. Riêng trường hợp bán hàng hoá, cung cấp dịch vụ hoặc thu nhập có liên quan đến doanh thu nhận trước hoặc giao dịch nhận trước tiền của người mua thì doanh thu, thu nhập tương ứng với số tiền nhận trước được áp dụng tỷ giá giao dịch thực tế tại thời điểm nhận trước của người mua (không áp dụng theo tỷ giá giao dịch thực tế tại thời điểm ghi nhận doanh thu, thu nhập). </a:t>
            </a:r>
            <a:endParaRPr lang="en-US" sz="2200" dirty="0" smtClean="0">
              <a:latin typeface="Palatino Linotype" pitchFamily="18" charset="0"/>
            </a:endParaRPr>
          </a:p>
          <a:p>
            <a:pPr algn="just">
              <a:lnSpc>
                <a:spcPct val="114000"/>
              </a:lnSpc>
              <a:spcBef>
                <a:spcPts val="0"/>
              </a:spcBef>
              <a:buNone/>
            </a:pPr>
            <a:r>
              <a:rPr lang="nl-NL" sz="2200" dirty="0" smtClean="0">
                <a:latin typeface="Palatino Linotype" pitchFamily="18" charset="0"/>
              </a:rPr>
              <a:t>- Các tài khoản phản ánh chi phí sản xuất, kinh doanh, chi phí khác. Riêng trường hợp phân bổ khoản chi phí trả trước vào chi phí sản xuất, kinh doanh trong kỳ thì chi phí được ghi nhận theo tỷ giá giao dịch thực tế tại thời điểm trả trước (không áp dụng theo tỷ giá giao dịch thực tế tại thời điểm ghi nhận chi phí). </a:t>
            </a:r>
            <a:endParaRPr lang="en-US" sz="2200" dirty="0" smtClean="0">
              <a:latin typeface="Palatino Linotype" pitchFamily="18" charset="0"/>
            </a:endParaRPr>
          </a:p>
          <a:p>
            <a:pPr algn="just">
              <a:lnSpc>
                <a:spcPct val="114000"/>
              </a:lnSpc>
              <a:spcBef>
                <a:spcPts val="0"/>
              </a:spcBef>
            </a:pPr>
            <a:endParaRPr lang="en-US" sz="2200"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38872"/>
          </a:xfrm>
        </p:spPr>
        <p:txBody>
          <a:bodyPr>
            <a:noAutofit/>
          </a:bodyPr>
          <a:lstStyle/>
          <a:p>
            <a:pPr algn="just">
              <a:lnSpc>
                <a:spcPct val="135000"/>
              </a:lnSpc>
              <a:spcBef>
                <a:spcPts val="0"/>
              </a:spcBef>
              <a:buNone/>
            </a:pPr>
            <a:r>
              <a:rPr lang="nl-NL" sz="2400" dirty="0" smtClean="0">
                <a:latin typeface="Palatino Linotype" pitchFamily="18" charset="0"/>
              </a:rPr>
              <a:t>- Các tài khoản phản ánh tài sản. Riêng trường hợp tài sản được mua có liên quan đến giao dịch trả trước cho người bán thì giá trị tài sản tương ứng với số tiền trả trước được áp dụng tỷ giá giao dịch thực tế tại thời điểm trả trước cho người bán (không áp dụng theo tỷ giá giao dịch thực tế tại thời điểm ghi nhận tài sản).</a:t>
            </a:r>
          </a:p>
          <a:p>
            <a:pPr algn="just">
              <a:lnSpc>
                <a:spcPct val="135000"/>
              </a:lnSpc>
              <a:spcBef>
                <a:spcPts val="0"/>
              </a:spcBef>
              <a:buNone/>
            </a:pPr>
            <a:r>
              <a:rPr lang="nl-NL" sz="2400" dirty="0" smtClean="0">
                <a:latin typeface="Palatino Linotype" pitchFamily="18" charset="0"/>
              </a:rPr>
              <a:t>- Tài khoản loại vốn chủ sở hữu; </a:t>
            </a:r>
            <a:endParaRPr lang="en-US" sz="2400" dirty="0" smtClean="0">
              <a:latin typeface="Palatino Linotype" pitchFamily="18" charset="0"/>
            </a:endParaRPr>
          </a:p>
          <a:p>
            <a:pPr algn="just">
              <a:lnSpc>
                <a:spcPct val="135000"/>
              </a:lnSpc>
              <a:spcBef>
                <a:spcPts val="0"/>
              </a:spcBef>
              <a:buNone/>
            </a:pPr>
            <a:r>
              <a:rPr lang="nl-NL" sz="2400" dirty="0" smtClean="0">
                <a:latin typeface="Palatino Linotype" pitchFamily="18" charset="0"/>
              </a:rPr>
              <a:t>- Bên Nợ các TK phải thu; Bên Nợ các TK vốn bằng tiền; Bên Nợ các TK phải trả khi phát sinh giao dịch trả trước tiền cho người bán.</a:t>
            </a:r>
            <a:endParaRPr lang="en-US" sz="2400" dirty="0" smtClean="0">
              <a:latin typeface="Palatino Linotype" pitchFamily="18" charset="0"/>
            </a:endParaRPr>
          </a:p>
          <a:p>
            <a:pPr algn="just">
              <a:lnSpc>
                <a:spcPct val="135000"/>
              </a:lnSpc>
              <a:spcBef>
                <a:spcPts val="0"/>
              </a:spcBef>
              <a:buNone/>
            </a:pPr>
            <a:r>
              <a:rPr lang="nl-NL" sz="2400" dirty="0" smtClean="0">
                <a:latin typeface="Palatino Linotype" pitchFamily="18" charset="0"/>
              </a:rPr>
              <a:t>- Bên Có các TK phải trả; Bên Có các TK phải thu khi phát sinh giao dịch nhận trước tiền của người mua;</a:t>
            </a:r>
            <a:endParaRPr lang="en-US" sz="2400" dirty="0" smtClean="0">
              <a:latin typeface="Palatino Linotype" pitchFamily="18" charset="0"/>
            </a:endParaRPr>
          </a:p>
          <a:p>
            <a:pPr algn="just">
              <a:lnSpc>
                <a:spcPct val="135000"/>
              </a:lnSpc>
              <a:spcBef>
                <a:spcPts val="0"/>
              </a:spcBef>
            </a:pPr>
            <a:endParaRPr lang="en-US" sz="2400"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1414"/>
            <a:ext cx="8715436" cy="6572296"/>
          </a:xfrm>
        </p:spPr>
        <p:txBody>
          <a:bodyPr>
            <a:noAutofit/>
          </a:bodyPr>
          <a:lstStyle/>
          <a:p>
            <a:pPr algn="just">
              <a:lnSpc>
                <a:spcPct val="114000"/>
              </a:lnSpc>
              <a:spcBef>
                <a:spcPts val="0"/>
              </a:spcBef>
              <a:buNone/>
            </a:pPr>
            <a:r>
              <a:rPr lang="nl-NL" sz="2000" dirty="0" smtClean="0">
                <a:latin typeface="Palatino Linotype" pitchFamily="18" charset="0"/>
              </a:rPr>
              <a:t>	</a:t>
            </a:r>
            <a:r>
              <a:rPr lang="nl-NL" sz="2000" b="1" i="1" dirty="0" smtClean="0">
                <a:latin typeface="Palatino Linotype" pitchFamily="18" charset="0"/>
              </a:rPr>
              <a:t>b) Khi phát sinh các giao dịch bằng ngoại tệ, tỷ giá ghi sổ thực tế đích danh được sử dụng để quy đổi ra đồng tiền ghi sổ kế toán đối với các loại tài khoản sau:</a:t>
            </a:r>
            <a:endParaRPr lang="en-US" sz="2000" b="1" i="1" dirty="0" smtClean="0">
              <a:latin typeface="Palatino Linotype" pitchFamily="18" charset="0"/>
            </a:endParaRPr>
          </a:p>
          <a:p>
            <a:pPr algn="just">
              <a:lnSpc>
                <a:spcPct val="114000"/>
              </a:lnSpc>
              <a:spcBef>
                <a:spcPts val="0"/>
              </a:spcBef>
              <a:buNone/>
            </a:pPr>
            <a:r>
              <a:rPr lang="nl-NL" sz="2000" dirty="0" smtClean="0">
                <a:latin typeface="Palatino Linotype" pitchFamily="18" charset="0"/>
              </a:rPr>
              <a:t>- Bên Có các TK phải thu (ngoại trừ giao dịch nhận trước tiền của người mua); Bên Nợ TK phải thu khi tất toán khoản tiền nhận trước của người mua do đã chuyển giao sản phẩm, hàng hóa, TSCĐ, cung cấp dịch vụ, khối lượng được nghiệm thu; Bên Có các TK khoản ký cược, ký quỹ, chi phí trả trước; </a:t>
            </a:r>
            <a:endParaRPr lang="en-US" sz="2000" dirty="0" smtClean="0">
              <a:latin typeface="Palatino Linotype" pitchFamily="18" charset="0"/>
            </a:endParaRPr>
          </a:p>
          <a:p>
            <a:pPr algn="just">
              <a:lnSpc>
                <a:spcPct val="114000"/>
              </a:lnSpc>
              <a:spcBef>
                <a:spcPts val="0"/>
              </a:spcBef>
              <a:buNone/>
            </a:pPr>
            <a:r>
              <a:rPr lang="nl-NL" sz="2000" dirty="0" smtClean="0">
                <a:latin typeface="Palatino Linotype" pitchFamily="18" charset="0"/>
              </a:rPr>
              <a:t>- Bên Nợ các TK phải trả (ngoại trừ giao dịch trả trước tiền cho người bán); Bên Có TK phải trả khi tất toán khoản tiền ứng trước cho người bán do đã nhận được sản phẩm, hàng hóa, TSCĐ, dịch vụ, nghiệm thu khối lượng. </a:t>
            </a:r>
            <a:endParaRPr lang="en-US" sz="2000" dirty="0" smtClean="0">
              <a:latin typeface="Palatino Linotype" pitchFamily="18" charset="0"/>
            </a:endParaRPr>
          </a:p>
          <a:p>
            <a:pPr algn="just">
              <a:lnSpc>
                <a:spcPct val="114000"/>
              </a:lnSpc>
              <a:spcBef>
                <a:spcPts val="0"/>
              </a:spcBef>
              <a:buNone/>
            </a:pPr>
            <a:r>
              <a:rPr lang="nl-NL" sz="2000" dirty="0" smtClean="0">
                <a:latin typeface="Palatino Linotype" pitchFamily="18" charset="0"/>
              </a:rPr>
              <a:t>- Trường hợp trong kỳ phát sinh nhiều khoản phải thu hoặc phải trả bằng ngoại tệ với cùng một đối tượng thì tỷ giá ghi sổ thực tế đích danh cho từng đối tượng được xác định trên cơ sở bình quân gia quyền di động của các giao dịch với đối tượng đó.</a:t>
            </a:r>
          </a:p>
          <a:p>
            <a:pPr algn="just">
              <a:lnSpc>
                <a:spcPct val="114000"/>
              </a:lnSpc>
              <a:spcBef>
                <a:spcPts val="0"/>
              </a:spcBef>
              <a:buNone/>
            </a:pPr>
            <a:r>
              <a:rPr lang="nl-NL" sz="2000" dirty="0" smtClean="0">
                <a:latin typeface="Palatino Linotype" pitchFamily="18" charset="0"/>
              </a:rPr>
              <a:t>	</a:t>
            </a:r>
            <a:r>
              <a:rPr lang="nl-NL" sz="2000" b="1" i="1" dirty="0" smtClean="0">
                <a:latin typeface="Palatino Linotype" pitchFamily="18" charset="0"/>
              </a:rPr>
              <a:t>c) Khi thực hiện thanh toán bằng ngoại tệ, tỷ giá ghi sổ bình quân gia quyền di động được sử dụng để quy đổi ra đồng tiền ghi sổ kế toán ở bên Có các TK tiền.</a:t>
            </a:r>
            <a:endParaRPr lang="en-US" sz="2000" b="1" i="1" dirty="0" smtClean="0">
              <a:latin typeface="Palatino Linotype" pitchFamily="18" charset="0"/>
            </a:endParaRPr>
          </a:p>
          <a:p>
            <a:pPr algn="just">
              <a:lnSpc>
                <a:spcPct val="114000"/>
              </a:lnSpc>
              <a:spcBef>
                <a:spcPts val="0"/>
              </a:spcBef>
              <a:buFontTx/>
              <a:buChar char="-"/>
            </a:pPr>
            <a:endParaRPr lang="en-US" sz="2000" dirty="0" smtClean="0">
              <a:latin typeface="Palatino Linotype" pitchFamily="18" charset="0"/>
            </a:endParaRPr>
          </a:p>
          <a:p>
            <a:pPr algn="just">
              <a:lnSpc>
                <a:spcPct val="114000"/>
              </a:lnSpc>
              <a:spcBef>
                <a:spcPts val="0"/>
              </a:spcBef>
            </a:pPr>
            <a:endParaRPr lang="en-US" sz="2000"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643998" cy="6110310"/>
          </a:xfrm>
        </p:spPr>
        <p:txBody>
          <a:bodyPr>
            <a:noAutofit/>
          </a:bodyPr>
          <a:lstStyle/>
          <a:p>
            <a:pPr algn="just">
              <a:lnSpc>
                <a:spcPct val="120000"/>
              </a:lnSpc>
              <a:spcBef>
                <a:spcPts val="0"/>
              </a:spcBef>
              <a:buNone/>
            </a:pPr>
            <a:r>
              <a:rPr lang="nl-NL" sz="1800" b="1" dirty="0" smtClean="0">
                <a:latin typeface="Palatino Linotype" pitchFamily="18" charset="0"/>
              </a:rPr>
              <a:t>(6) Nguyên tắc xác định các khoản mục tiền tệ có gốc ngoại tệ: </a:t>
            </a:r>
            <a:r>
              <a:rPr lang="nl-NL" sz="1800" dirty="0" smtClean="0">
                <a:latin typeface="Palatino Linotype" pitchFamily="18" charset="0"/>
              </a:rPr>
              <a:t>Là các tài sản được thu hồi bằng ngoại tệ hoặc các khoản nợ phải trả bằng ngoại tệ. </a:t>
            </a:r>
            <a:endParaRPr lang="nl-NL" sz="1800" dirty="0" smtClean="0">
              <a:latin typeface="Palatino Linotype" pitchFamily="18" charset="0"/>
            </a:endParaRPr>
          </a:p>
          <a:p>
            <a:pPr algn="just">
              <a:lnSpc>
                <a:spcPct val="120000"/>
              </a:lnSpc>
              <a:spcBef>
                <a:spcPts val="0"/>
              </a:spcBef>
              <a:buNone/>
            </a:pPr>
            <a:r>
              <a:rPr lang="nl-NL" sz="1800" dirty="0" smtClean="0">
                <a:latin typeface="Palatino Linotype" pitchFamily="18" charset="0"/>
              </a:rPr>
              <a:t>Các </a:t>
            </a:r>
            <a:r>
              <a:rPr lang="nl-NL" sz="1800" dirty="0" smtClean="0">
                <a:latin typeface="Palatino Linotype" pitchFamily="18" charset="0"/>
              </a:rPr>
              <a:t>khoản mục tiền tệ có gốc ngoại tệ có thể bao gồm:</a:t>
            </a:r>
            <a:endParaRPr lang="en-US" sz="1800" dirty="0" smtClean="0">
              <a:latin typeface="Palatino Linotype" pitchFamily="18" charset="0"/>
            </a:endParaRPr>
          </a:p>
          <a:p>
            <a:pPr algn="just">
              <a:lnSpc>
                <a:spcPct val="120000"/>
              </a:lnSpc>
              <a:spcBef>
                <a:spcPts val="0"/>
              </a:spcBef>
              <a:buNone/>
            </a:pPr>
            <a:r>
              <a:rPr lang="nl-NL" sz="1800" dirty="0" smtClean="0">
                <a:latin typeface="Palatino Linotype" pitchFamily="18" charset="0"/>
              </a:rPr>
              <a:t>a) Tiền mặt, các khoản tương đương tiền, tiền gửi có kỳ hạn bằng ngoại tệ; </a:t>
            </a:r>
            <a:endParaRPr lang="en-US" sz="1800" dirty="0" smtClean="0">
              <a:latin typeface="Palatino Linotype" pitchFamily="18" charset="0"/>
            </a:endParaRPr>
          </a:p>
          <a:p>
            <a:pPr algn="just">
              <a:lnSpc>
                <a:spcPct val="120000"/>
              </a:lnSpc>
              <a:spcBef>
                <a:spcPts val="0"/>
              </a:spcBef>
              <a:buNone/>
            </a:pPr>
            <a:r>
              <a:rPr lang="nl-NL" sz="1800" dirty="0" smtClean="0">
                <a:latin typeface="Palatino Linotype" pitchFamily="18" charset="0"/>
              </a:rPr>
              <a:t>b) Các khoản nợ phải thu, nợ phải trả có gốc ngoại tệ, ngoại trừ: </a:t>
            </a:r>
            <a:endParaRPr lang="en-US" sz="1800" dirty="0" smtClean="0">
              <a:latin typeface="Palatino Linotype" pitchFamily="18" charset="0"/>
            </a:endParaRPr>
          </a:p>
          <a:p>
            <a:pPr algn="just">
              <a:lnSpc>
                <a:spcPct val="120000"/>
              </a:lnSpc>
              <a:spcBef>
                <a:spcPts val="0"/>
              </a:spcBef>
              <a:buNone/>
            </a:pPr>
            <a:r>
              <a:rPr lang="nl-NL" sz="1800" dirty="0" smtClean="0">
                <a:latin typeface="Palatino Linotype" pitchFamily="18" charset="0"/>
              </a:rPr>
              <a:t>- Các khoản trả trước cho người bán và các khoản chi phí trả trước bằng ngoại tệ. Trường hợp tại thời điểm lập báo cáo có bằng chứng chắc chắn về việc người bán không thể cung cấp hàng hoá, dịch vụ và doanh nghiệp sẽ phải nhận lại các khoản trả trước bằng ngoại tệ thì các khoản này được coi là các khoản mục tiền tệ có gốc ngoại tệ. </a:t>
            </a:r>
            <a:endParaRPr lang="en-US" sz="1800" dirty="0" smtClean="0">
              <a:latin typeface="Palatino Linotype" pitchFamily="18" charset="0"/>
            </a:endParaRPr>
          </a:p>
          <a:p>
            <a:pPr algn="just">
              <a:lnSpc>
                <a:spcPct val="120000"/>
              </a:lnSpc>
              <a:spcBef>
                <a:spcPts val="0"/>
              </a:spcBef>
              <a:buNone/>
            </a:pPr>
            <a:r>
              <a:rPr lang="nl-NL" sz="1800" dirty="0" smtClean="0">
                <a:latin typeface="Palatino Linotype" pitchFamily="18" charset="0"/>
              </a:rPr>
              <a:t>- Các khoản người mua trả tiền trước và các khoản doanh thu nhận trước bằng ngoại tệ. Trường hợp tại thời điểm lập báo cáo có bằng chứng chắc chắn về việc doanh nghiệp không thể cung cấp hàng hoá, dịch vụ và sẽ phải trả lại các khoản nhận trước bằng ngoại tệ cho người mua thì các khoản này được coi là các khoản mục tiền tệ có gốc ngoại tệ. </a:t>
            </a:r>
            <a:endParaRPr lang="en-US" sz="1800" dirty="0" smtClean="0">
              <a:latin typeface="Palatino Linotype" pitchFamily="18" charset="0"/>
            </a:endParaRPr>
          </a:p>
          <a:p>
            <a:pPr algn="just">
              <a:lnSpc>
                <a:spcPct val="120000"/>
              </a:lnSpc>
              <a:spcBef>
                <a:spcPts val="0"/>
              </a:spcBef>
              <a:buNone/>
            </a:pPr>
            <a:r>
              <a:rPr lang="nl-NL" sz="1800" dirty="0" smtClean="0">
                <a:latin typeface="Palatino Linotype" pitchFamily="18" charset="0"/>
              </a:rPr>
              <a:t>c) Các khoản đi vay, cho vay dưới mọi hình thức được quyền thu hồi hoặc có nghĩa vụ hoàn trả bằng ngoại tệ. </a:t>
            </a:r>
            <a:endParaRPr lang="en-US" sz="1800" dirty="0" smtClean="0">
              <a:latin typeface="Palatino Linotype" pitchFamily="18" charset="0"/>
            </a:endParaRPr>
          </a:p>
          <a:p>
            <a:pPr algn="just">
              <a:lnSpc>
                <a:spcPct val="120000"/>
              </a:lnSpc>
              <a:spcBef>
                <a:spcPts val="0"/>
              </a:spcBef>
              <a:buNone/>
            </a:pPr>
            <a:r>
              <a:rPr lang="nl-NL" sz="1800" dirty="0" smtClean="0">
                <a:latin typeface="Palatino Linotype" pitchFamily="18" charset="0"/>
              </a:rPr>
              <a:t>d) Các khoản đặt cọc, ký cược, ký quỹ được quyền nhận lại bằng ngoại tệ; Các khoản nhận ký cược, ký quỹ phải hoàn trả bằng ngoại tệ. </a:t>
            </a:r>
            <a:endParaRPr lang="en-US" sz="1800" dirty="0" smtClean="0">
              <a:latin typeface="Palatino Linotype" pitchFamily="18" charset="0"/>
            </a:endParaRPr>
          </a:p>
          <a:p>
            <a:pPr algn="just">
              <a:lnSpc>
                <a:spcPct val="120000"/>
              </a:lnSpc>
              <a:spcBef>
                <a:spcPts val="0"/>
              </a:spcBef>
            </a:pPr>
            <a:endParaRPr lang="en-US" sz="1800"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928694"/>
          </a:xfrm>
        </p:spPr>
        <p:txBody>
          <a:bodyPr>
            <a:normAutofit/>
          </a:bodyPr>
          <a:lstStyle/>
          <a:p>
            <a:r>
              <a:rPr lang="nl-NL" sz="2800" b="1" dirty="0" smtClean="0">
                <a:solidFill>
                  <a:schemeClr val="tx1"/>
                </a:solidFill>
                <a:latin typeface="Palatino Linotype" pitchFamily="18" charset="0"/>
              </a:rPr>
              <a:t>1.2.2. Nguyên tắc kế toán chênh lệch tỷ giá</a:t>
            </a:r>
            <a:r>
              <a:rPr lang="en-US" sz="2800" dirty="0" smtClean="0">
                <a:solidFill>
                  <a:schemeClr val="tx1"/>
                </a:solidFill>
                <a:latin typeface="Palatino Linotype" pitchFamily="18" charset="0"/>
              </a:rPr>
              <a:t/>
            </a:r>
            <a:br>
              <a:rPr lang="en-US" sz="2800" dirty="0" smtClean="0">
                <a:solidFill>
                  <a:schemeClr val="tx1"/>
                </a:solidFill>
                <a:latin typeface="Palatino Linotype" pitchFamily="18" charset="0"/>
              </a:rPr>
            </a:br>
            <a:endParaRPr lang="en-US" sz="2800" dirty="0">
              <a:solidFill>
                <a:schemeClr val="tx1"/>
              </a:solidFill>
              <a:latin typeface="Palatino Linotype" pitchFamily="18" charset="0"/>
            </a:endParaRPr>
          </a:p>
        </p:txBody>
      </p:sp>
      <p:sp>
        <p:nvSpPr>
          <p:cNvPr id="3" name="Content Placeholder 2"/>
          <p:cNvSpPr>
            <a:spLocks noGrp="1"/>
          </p:cNvSpPr>
          <p:nvPr>
            <p:ph idx="1"/>
          </p:nvPr>
        </p:nvSpPr>
        <p:spPr>
          <a:xfrm>
            <a:off x="214282" y="785794"/>
            <a:ext cx="8715436" cy="5715040"/>
          </a:xfrm>
        </p:spPr>
        <p:txBody>
          <a:bodyPr>
            <a:normAutofit fontScale="92500" lnSpcReduction="20000"/>
          </a:bodyPr>
          <a:lstStyle/>
          <a:p>
            <a:pPr algn="just">
              <a:lnSpc>
                <a:spcPct val="130000"/>
              </a:lnSpc>
              <a:spcBef>
                <a:spcPts val="0"/>
              </a:spcBef>
              <a:buNone/>
            </a:pPr>
            <a:r>
              <a:rPr lang="nl-NL" dirty="0" smtClean="0">
                <a:latin typeface="Palatino Linotype" pitchFamily="18" charset="0"/>
              </a:rPr>
              <a:t>a) Doanh nghiệp đồng thời phải theo dõi nguyên tệ trên sổ kế toán chi tiết các tài khoản: Tiền mặt, tiền gửi Ngân hàng, tiền đang chuyển, các khoản phải thu, các khoản phải trả.</a:t>
            </a:r>
            <a:endParaRPr lang="en-US" dirty="0" smtClean="0">
              <a:latin typeface="Palatino Linotype" pitchFamily="18" charset="0"/>
            </a:endParaRPr>
          </a:p>
          <a:p>
            <a:pPr algn="just">
              <a:lnSpc>
                <a:spcPct val="130000"/>
              </a:lnSpc>
              <a:spcBef>
                <a:spcPts val="0"/>
              </a:spcBef>
              <a:buNone/>
            </a:pPr>
            <a:r>
              <a:rPr lang="nl-NL" dirty="0" smtClean="0">
                <a:latin typeface="Palatino Linotype" pitchFamily="18" charset="0"/>
              </a:rPr>
              <a:t>b) Tất cả các khoản chênh lệch tỷ giá đều được phản ánh ngay vào doanh thu hoạt động tài chính (nếu lãi) hoặc chi phí tài chính (nếu lỗ) tại thời điểm phát sinh. </a:t>
            </a:r>
            <a:endParaRPr lang="en-US" dirty="0" smtClean="0">
              <a:latin typeface="Palatino Linotype" pitchFamily="18" charset="0"/>
            </a:endParaRPr>
          </a:p>
          <a:p>
            <a:pPr algn="just">
              <a:lnSpc>
                <a:spcPct val="130000"/>
              </a:lnSpc>
              <a:spcBef>
                <a:spcPts val="0"/>
              </a:spcBef>
              <a:buNone/>
            </a:pPr>
            <a:r>
              <a:rPr lang="nl-NL" dirty="0" smtClean="0">
                <a:latin typeface="Palatino Linotype" pitchFamily="18" charset="0"/>
              </a:rPr>
              <a:t>		Riêng khoản chênh lệch tỷ giá trong giai đoạn trước hoạt động của các DN do Nhà nước nắm giữ 100% vốn điều lệ có thực hiện dự án, công trình trọng điểm quốc gia gắn với nhiệm vụ ổn định kinh tế vĩ mô, an ninh, quốc phòng được tập hợp, phản ánh trên TK 413 và được phân bổ dần vào doanh thu hoạt động tài chính hoặc chi phí tài chính khi DN đi vào hoạt động theo nguyên tắc:</a:t>
            </a:r>
            <a:endParaRPr lang="en-US" dirty="0" smtClean="0">
              <a:latin typeface="Palatino Linotype" pitchFamily="18" charset="0"/>
            </a:endParaRPr>
          </a:p>
          <a:p>
            <a:pPr algn="just">
              <a:lnSpc>
                <a:spcPct val="130000"/>
              </a:lnSpc>
              <a:spcBef>
                <a:spcPts val="0"/>
              </a:spcBef>
            </a:pPr>
            <a:endParaRPr lang="en-US"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15436" cy="6500858"/>
          </a:xfrm>
        </p:spPr>
        <p:txBody>
          <a:bodyPr>
            <a:normAutofit/>
          </a:bodyPr>
          <a:lstStyle/>
          <a:p>
            <a:pPr algn="just">
              <a:lnSpc>
                <a:spcPct val="120000"/>
              </a:lnSpc>
              <a:spcBef>
                <a:spcPts val="0"/>
              </a:spcBef>
              <a:buNone/>
            </a:pPr>
            <a:r>
              <a:rPr lang="nl-NL" sz="2400" dirty="0" smtClean="0">
                <a:latin typeface="Palatino Linotype" pitchFamily="18" charset="0"/>
              </a:rPr>
              <a:t>- Khoản lỗ tỷ giá lũy kế trong giai đoạn trước hoạt động được phân bổ trực tiếp từ TK 413 vào chi phí tài chính, không thực hiện kết chuyển thông qua TK 242 - chi phí trả trước; </a:t>
            </a:r>
            <a:endParaRPr lang="en-US" sz="2400" dirty="0" smtClean="0">
              <a:latin typeface="Palatino Linotype" pitchFamily="18" charset="0"/>
            </a:endParaRPr>
          </a:p>
          <a:p>
            <a:pPr algn="just">
              <a:lnSpc>
                <a:spcPct val="120000"/>
              </a:lnSpc>
              <a:spcBef>
                <a:spcPts val="0"/>
              </a:spcBef>
              <a:buNone/>
            </a:pPr>
            <a:r>
              <a:rPr lang="nl-NL" sz="2400" dirty="0" smtClean="0">
                <a:latin typeface="Palatino Linotype" pitchFamily="18" charset="0"/>
              </a:rPr>
              <a:t>- Khoản lãi tỷ giá lũy kế trong giai đoạn trước hoạt động được phân bổ trực tiếp từ TK 413 vào doanh thu hoạt động tài chính, không thực hiện kết chuyển thông qua TK 3387 – Doanh thu chưa thực hiện; </a:t>
            </a:r>
            <a:endParaRPr lang="en-US" sz="2400" dirty="0" smtClean="0">
              <a:latin typeface="Palatino Linotype" pitchFamily="18" charset="0"/>
            </a:endParaRPr>
          </a:p>
          <a:p>
            <a:pPr algn="just">
              <a:lnSpc>
                <a:spcPct val="120000"/>
              </a:lnSpc>
              <a:spcBef>
                <a:spcPts val="0"/>
              </a:spcBef>
              <a:buNone/>
            </a:pPr>
            <a:r>
              <a:rPr lang="nl-NL" sz="2400" dirty="0" smtClean="0">
                <a:latin typeface="Palatino Linotype" pitchFamily="18" charset="0"/>
              </a:rPr>
              <a:t>- Thời gian phân bổ thực hiện theo quy định của pháp luật đối với loại hình doanh nghiệp do Nhà nước nắm giữ 100% vốn điều lệ. Riêng số phân bổ khoản lỗ tỷ giá tối thiểu trong từng kỳ phải đảm bảo không nhỏ hơn mức lợi nhuận trước thuế trước khi phân bổ khoản lỗ tỷ giá (sau khi phân bổ lỗ tỷ giá, lợi nhuận trước thuế của báo cáo kết quả hoạt động kinh doanh bằng không).   </a:t>
            </a:r>
            <a:endParaRPr lang="en-US" sz="2400" dirty="0" smtClean="0">
              <a:latin typeface="Palatino Linotype" pitchFamily="18" charset="0"/>
            </a:endParaRPr>
          </a:p>
          <a:p>
            <a:pPr algn="just">
              <a:lnSpc>
                <a:spcPct val="120000"/>
              </a:lnSpc>
              <a:spcBef>
                <a:spcPts val="0"/>
              </a:spcBef>
            </a:pPr>
            <a:endParaRPr lang="en-US" sz="2400"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38872"/>
          </a:xfrm>
        </p:spPr>
        <p:txBody>
          <a:bodyPr>
            <a:normAutofit/>
          </a:bodyPr>
          <a:lstStyle/>
          <a:p>
            <a:pPr algn="just">
              <a:lnSpc>
                <a:spcPct val="150000"/>
              </a:lnSpc>
              <a:spcBef>
                <a:spcPts val="0"/>
              </a:spcBef>
              <a:buNone/>
            </a:pPr>
            <a:r>
              <a:rPr lang="nl-NL" dirty="0" smtClean="0">
                <a:latin typeface="Palatino Linotype" pitchFamily="18" charset="0"/>
              </a:rPr>
              <a:t>c) Doanh nghiệp phải đánh giá lại các khoản mục tiền tệ có gốc ngoại tệ theo tỷ giá giao dịch thực tế tại tất cả các thời điểm lập Báo cáo tài chính theo quy định của pháp luật. Đối với các doanh nghiệp đã sử dụng công cụ tài chính để dự phòng rủi ro hối đoái thì không được đánh giá lại các khoản vay, nợ phải trả có gốc ngoại tệ đã sử dụng công cụ tài chính để dự phòng rủi ro hối đoái. </a:t>
            </a:r>
            <a:endParaRPr lang="en-US" dirty="0" smtClean="0">
              <a:latin typeface="Palatino Linotype" pitchFamily="18" charset="0"/>
            </a:endParaRPr>
          </a:p>
          <a:p>
            <a:pPr algn="just">
              <a:lnSpc>
                <a:spcPct val="150000"/>
              </a:lnSpc>
              <a:spcBef>
                <a:spcPts val="0"/>
              </a:spcBef>
              <a:buNone/>
            </a:pPr>
            <a:r>
              <a:rPr lang="nl-NL" dirty="0" smtClean="0">
                <a:latin typeface="Palatino Linotype" pitchFamily="18" charset="0"/>
              </a:rPr>
              <a:t>d) Doanh nghiệp không được vốn hóa các khoản chênh lệch tỷ giá vào giá trị tài sản dở dang.</a:t>
            </a:r>
            <a:r>
              <a:rPr lang="nl-NL" b="1" dirty="0" smtClean="0">
                <a:latin typeface="Palatino Linotype" pitchFamily="18" charset="0"/>
              </a:rPr>
              <a:t>	</a:t>
            </a:r>
            <a:endParaRPr lang="en-US" dirty="0" smtClean="0">
              <a:latin typeface="Palatino Linotype" pitchFamily="18" charset="0"/>
            </a:endParaRPr>
          </a:p>
          <a:p>
            <a:pPr algn="just">
              <a:lnSpc>
                <a:spcPct val="150000"/>
              </a:lnSpc>
              <a:spcBef>
                <a:spcPts val="0"/>
              </a:spcBef>
            </a:pPr>
            <a:endParaRPr lang="en-US"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32666"/>
          </a:xfrm>
        </p:spPr>
        <p:txBody>
          <a:bodyPr>
            <a:normAutofit/>
          </a:bodyPr>
          <a:lstStyle/>
          <a:p>
            <a:r>
              <a:rPr lang="en-US" sz="2800" dirty="0" smtClean="0">
                <a:solidFill>
                  <a:schemeClr val="tx1"/>
                </a:solidFill>
                <a:latin typeface="Palatino Linotype" pitchFamily="18" charset="0"/>
              </a:rPr>
              <a:t>1.3. KẾ TOÁN CÁC GIAO DỊCH BẰNG NGOẠI TỆ</a:t>
            </a:r>
            <a:endParaRPr lang="en-US" sz="2800" dirty="0">
              <a:solidFill>
                <a:schemeClr val="tx1"/>
              </a:solidFill>
              <a:latin typeface="Palatino Linotype" pitchFamily="18" charset="0"/>
            </a:endParaRPr>
          </a:p>
        </p:txBody>
      </p:sp>
      <p:sp>
        <p:nvSpPr>
          <p:cNvPr id="3" name="Content Placeholder 2"/>
          <p:cNvSpPr>
            <a:spLocks noGrp="1"/>
          </p:cNvSpPr>
          <p:nvPr>
            <p:ph idx="1"/>
          </p:nvPr>
        </p:nvSpPr>
        <p:spPr>
          <a:xfrm>
            <a:off x="457200" y="1214422"/>
            <a:ext cx="8229600" cy="3643338"/>
          </a:xfrm>
        </p:spPr>
        <p:txBody>
          <a:bodyPr>
            <a:noAutofit/>
          </a:bodyPr>
          <a:lstStyle/>
          <a:p>
            <a:pPr algn="just">
              <a:lnSpc>
                <a:spcPct val="135000"/>
              </a:lnSpc>
              <a:spcBef>
                <a:spcPts val="0"/>
              </a:spcBef>
              <a:buNone/>
            </a:pPr>
            <a:r>
              <a:rPr lang="en-US" b="1" dirty="0" smtClean="0">
                <a:latin typeface="Palatino Linotype" pitchFamily="18" charset="0"/>
              </a:rPr>
              <a:t>1.3.1. </a:t>
            </a:r>
            <a:r>
              <a:rPr lang="en-US" b="1" dirty="0" err="1" smtClean="0">
                <a:latin typeface="Palatino Linotype" pitchFamily="18" charset="0"/>
              </a:rPr>
              <a:t>Kế</a:t>
            </a:r>
            <a:r>
              <a:rPr lang="en-US" b="1" dirty="0" smtClean="0">
                <a:latin typeface="Palatino Linotype" pitchFamily="18" charset="0"/>
              </a:rPr>
              <a:t> </a:t>
            </a:r>
            <a:r>
              <a:rPr lang="en-US" b="1" dirty="0" err="1" smtClean="0">
                <a:latin typeface="Palatino Linotype" pitchFamily="18" charset="0"/>
              </a:rPr>
              <a:t>toán</a:t>
            </a:r>
            <a:r>
              <a:rPr lang="en-US" b="1" dirty="0" smtClean="0">
                <a:latin typeface="Palatino Linotype" pitchFamily="18" charset="0"/>
              </a:rPr>
              <a:t> </a:t>
            </a:r>
            <a:r>
              <a:rPr lang="en-US" b="1" dirty="0" err="1" smtClean="0">
                <a:latin typeface="Palatino Linotype" pitchFamily="18" charset="0"/>
              </a:rPr>
              <a:t>các</a:t>
            </a:r>
            <a:r>
              <a:rPr lang="en-US" b="1" dirty="0" smtClean="0">
                <a:latin typeface="Palatino Linotype" pitchFamily="18" charset="0"/>
              </a:rPr>
              <a:t> </a:t>
            </a:r>
            <a:r>
              <a:rPr lang="en-US" b="1" dirty="0" err="1" smtClean="0">
                <a:latin typeface="Palatino Linotype" pitchFamily="18" charset="0"/>
              </a:rPr>
              <a:t>giao</a:t>
            </a:r>
            <a:r>
              <a:rPr lang="en-US" b="1" dirty="0" smtClean="0">
                <a:latin typeface="Palatino Linotype" pitchFamily="18" charset="0"/>
              </a:rPr>
              <a:t> </a:t>
            </a:r>
            <a:r>
              <a:rPr lang="en-US" b="1" dirty="0" err="1" smtClean="0">
                <a:latin typeface="Palatino Linotype" pitchFamily="18" charset="0"/>
              </a:rPr>
              <a:t>dịch</a:t>
            </a:r>
            <a:r>
              <a:rPr lang="en-US" b="1" dirty="0" smtClean="0">
                <a:latin typeface="Palatino Linotype" pitchFamily="18" charset="0"/>
              </a:rPr>
              <a:t> </a:t>
            </a:r>
            <a:r>
              <a:rPr lang="en-US" b="1" dirty="0" err="1" smtClean="0">
                <a:latin typeface="Palatino Linotype" pitchFamily="18" charset="0"/>
              </a:rPr>
              <a:t>bằng</a:t>
            </a:r>
            <a:r>
              <a:rPr lang="en-US" b="1" dirty="0" smtClean="0">
                <a:latin typeface="Palatino Linotype" pitchFamily="18" charset="0"/>
              </a:rPr>
              <a:t> </a:t>
            </a:r>
            <a:r>
              <a:rPr lang="en-US" b="1" dirty="0" err="1" smtClean="0">
                <a:latin typeface="Palatino Linotype" pitchFamily="18" charset="0"/>
              </a:rPr>
              <a:t>ngoại</a:t>
            </a:r>
            <a:r>
              <a:rPr lang="en-US" b="1" dirty="0" smtClean="0">
                <a:latin typeface="Palatino Linotype" pitchFamily="18" charset="0"/>
              </a:rPr>
              <a:t> </a:t>
            </a:r>
            <a:r>
              <a:rPr lang="en-US" b="1" dirty="0" err="1" smtClean="0">
                <a:latin typeface="Palatino Linotype" pitchFamily="18" charset="0"/>
              </a:rPr>
              <a:t>tệ</a:t>
            </a:r>
            <a:r>
              <a:rPr lang="en-US" b="1" dirty="0" smtClean="0">
                <a:latin typeface="Palatino Linotype" pitchFamily="18" charset="0"/>
              </a:rPr>
              <a:t> </a:t>
            </a:r>
            <a:r>
              <a:rPr lang="en-US" b="1" dirty="0" err="1" smtClean="0">
                <a:latin typeface="Palatino Linotype" pitchFamily="18" charset="0"/>
              </a:rPr>
              <a:t>phát</a:t>
            </a:r>
            <a:r>
              <a:rPr lang="en-US" b="1" dirty="0" smtClean="0">
                <a:latin typeface="Palatino Linotype" pitchFamily="18" charset="0"/>
              </a:rPr>
              <a:t> </a:t>
            </a:r>
            <a:r>
              <a:rPr lang="en-US" b="1" dirty="0" err="1" smtClean="0">
                <a:latin typeface="Palatino Linotype" pitchFamily="18" charset="0"/>
              </a:rPr>
              <a:t>sinh</a:t>
            </a:r>
            <a:r>
              <a:rPr lang="en-US" b="1" dirty="0" smtClean="0">
                <a:latin typeface="Palatino Linotype" pitchFamily="18" charset="0"/>
              </a:rPr>
              <a:t> </a:t>
            </a:r>
            <a:r>
              <a:rPr lang="en-US" b="1" dirty="0" err="1" smtClean="0">
                <a:latin typeface="Palatino Linotype" pitchFamily="18" charset="0"/>
              </a:rPr>
              <a:t>trong</a:t>
            </a:r>
            <a:r>
              <a:rPr lang="en-US" b="1" dirty="0" smtClean="0">
                <a:latin typeface="Palatino Linotype" pitchFamily="18" charset="0"/>
              </a:rPr>
              <a:t> </a:t>
            </a:r>
            <a:r>
              <a:rPr lang="en-US" b="1" dirty="0" err="1" smtClean="0">
                <a:latin typeface="Palatino Linotype" pitchFamily="18" charset="0"/>
              </a:rPr>
              <a:t>kỳ</a:t>
            </a:r>
            <a:endParaRPr lang="en-US" b="1" dirty="0" smtClean="0">
              <a:latin typeface="Palatino Linotype" pitchFamily="18" charset="0"/>
            </a:endParaRPr>
          </a:p>
          <a:p>
            <a:pPr algn="just">
              <a:lnSpc>
                <a:spcPct val="135000"/>
              </a:lnSpc>
              <a:spcBef>
                <a:spcPts val="0"/>
              </a:spcBef>
              <a:buNone/>
            </a:pPr>
            <a:r>
              <a:rPr lang="en-US" b="1" dirty="0" smtClean="0">
                <a:latin typeface="Palatino Linotype" pitchFamily="18" charset="0"/>
              </a:rPr>
              <a:t>1.3.2. </a:t>
            </a:r>
            <a:r>
              <a:rPr lang="nl-NL" b="1" dirty="0" smtClean="0">
                <a:latin typeface="Palatino Linotype" pitchFamily="18" charset="0"/>
              </a:rPr>
              <a:t>Kế toán chênh lệch tỷ giá hối đoái phát sinh do đánh giá lại các khoản mục tiền tệ có gốc ngoại tệ</a:t>
            </a:r>
            <a:endParaRPr lang="en-US" b="1" dirty="0" smtClean="0">
              <a:latin typeface="Palatino Linotype" pitchFamily="18" charset="0"/>
            </a:endParaRPr>
          </a:p>
          <a:p>
            <a:pPr algn="just">
              <a:lnSpc>
                <a:spcPct val="135000"/>
              </a:lnSpc>
              <a:spcBef>
                <a:spcPts val="0"/>
              </a:spcBef>
            </a:pPr>
            <a:endParaRPr lang="en-US" b="1"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53120"/>
          </a:xfrm>
        </p:spPr>
        <p:txBody>
          <a:bodyPr>
            <a:normAutofit/>
          </a:bodyPr>
          <a:lstStyle/>
          <a:p>
            <a:pPr algn="just">
              <a:lnSpc>
                <a:spcPct val="150000"/>
              </a:lnSpc>
              <a:spcBef>
                <a:spcPts val="0"/>
              </a:spcBef>
              <a:buNone/>
            </a:pPr>
            <a:r>
              <a:rPr lang="en-US" b="1" i="1" dirty="0" err="1" smtClean="0">
                <a:latin typeface="Palatino Linotype" pitchFamily="18" charset="0"/>
              </a:rPr>
              <a:t>Tài</a:t>
            </a:r>
            <a:r>
              <a:rPr lang="en-US" b="1" i="1" dirty="0" smtClean="0">
                <a:latin typeface="Palatino Linotype" pitchFamily="18" charset="0"/>
              </a:rPr>
              <a:t> </a:t>
            </a:r>
            <a:r>
              <a:rPr lang="en-US" b="1" i="1" dirty="0" err="1" smtClean="0">
                <a:latin typeface="Palatino Linotype" pitchFamily="18" charset="0"/>
              </a:rPr>
              <a:t>khoản</a:t>
            </a:r>
            <a:r>
              <a:rPr lang="en-US" b="1" i="1" dirty="0" smtClean="0">
                <a:latin typeface="Palatino Linotype" pitchFamily="18" charset="0"/>
              </a:rPr>
              <a:t> </a:t>
            </a:r>
            <a:r>
              <a:rPr lang="en-US" b="1" i="1" dirty="0" err="1" smtClean="0">
                <a:latin typeface="Palatino Linotype" pitchFamily="18" charset="0"/>
              </a:rPr>
              <a:t>kế</a:t>
            </a:r>
            <a:r>
              <a:rPr lang="en-US" b="1" i="1" dirty="0" smtClean="0">
                <a:latin typeface="Palatino Linotype" pitchFamily="18" charset="0"/>
              </a:rPr>
              <a:t> </a:t>
            </a:r>
            <a:r>
              <a:rPr lang="en-US" b="1" i="1" dirty="0" err="1" smtClean="0">
                <a:latin typeface="Palatino Linotype" pitchFamily="18" charset="0"/>
              </a:rPr>
              <a:t>toán</a:t>
            </a:r>
            <a:r>
              <a:rPr lang="en-US" b="1" i="1" dirty="0" smtClean="0">
                <a:latin typeface="Palatino Linotype" pitchFamily="18" charset="0"/>
              </a:rPr>
              <a:t> </a:t>
            </a:r>
            <a:r>
              <a:rPr lang="en-US" b="1" i="1" dirty="0" err="1" smtClean="0">
                <a:latin typeface="Palatino Linotype" pitchFamily="18" charset="0"/>
              </a:rPr>
              <a:t>sử</a:t>
            </a:r>
            <a:r>
              <a:rPr lang="en-US" b="1" i="1" dirty="0" smtClean="0">
                <a:latin typeface="Palatino Linotype" pitchFamily="18" charset="0"/>
              </a:rPr>
              <a:t> </a:t>
            </a:r>
            <a:r>
              <a:rPr lang="en-US" b="1" i="1" dirty="0" err="1" smtClean="0">
                <a:latin typeface="Palatino Linotype" pitchFamily="18" charset="0"/>
              </a:rPr>
              <a:t>dụng</a:t>
            </a:r>
            <a:r>
              <a:rPr lang="en-US" b="1" i="1" dirty="0" smtClean="0">
                <a:latin typeface="Palatino Linotype" pitchFamily="18" charset="0"/>
              </a:rPr>
              <a:t>:</a:t>
            </a:r>
          </a:p>
          <a:p>
            <a:pPr algn="just">
              <a:lnSpc>
                <a:spcPct val="150000"/>
              </a:lnSpc>
              <a:spcBef>
                <a:spcPts val="0"/>
              </a:spcBef>
              <a:buNone/>
            </a:pPr>
            <a:r>
              <a:rPr lang="en-US" dirty="0" smtClean="0">
                <a:latin typeface="Palatino Linotype" pitchFamily="18" charset="0"/>
              </a:rPr>
              <a:t>	TK 1112: </a:t>
            </a:r>
            <a:r>
              <a:rPr lang="en-US" dirty="0" err="1" smtClean="0">
                <a:latin typeface="Palatino Linotype" pitchFamily="18" charset="0"/>
              </a:rPr>
              <a:t>Tiền</a:t>
            </a:r>
            <a:r>
              <a:rPr lang="en-US" dirty="0" smtClean="0">
                <a:latin typeface="Palatino Linotype" pitchFamily="18" charset="0"/>
              </a:rPr>
              <a:t> </a:t>
            </a:r>
            <a:r>
              <a:rPr lang="en-US" dirty="0" err="1" smtClean="0">
                <a:latin typeface="Palatino Linotype" pitchFamily="18" charset="0"/>
              </a:rPr>
              <a:t>mặt</a:t>
            </a:r>
            <a:r>
              <a:rPr lang="en-US" dirty="0" smtClean="0">
                <a:latin typeface="Palatino Linotype" pitchFamily="18" charset="0"/>
              </a:rPr>
              <a:t> (</a:t>
            </a:r>
            <a:r>
              <a:rPr lang="en-US" dirty="0" err="1" smtClean="0">
                <a:latin typeface="Palatino Linotype" pitchFamily="18" charset="0"/>
              </a:rPr>
              <a:t>Ngoại</a:t>
            </a:r>
            <a:r>
              <a:rPr lang="en-US" dirty="0" smtClean="0">
                <a:latin typeface="Palatino Linotype" pitchFamily="18" charset="0"/>
              </a:rPr>
              <a:t> </a:t>
            </a:r>
            <a:r>
              <a:rPr lang="en-US" dirty="0" err="1" smtClean="0">
                <a:latin typeface="Palatino Linotype" pitchFamily="18" charset="0"/>
              </a:rPr>
              <a:t>tệ</a:t>
            </a:r>
            <a:r>
              <a:rPr lang="en-US" dirty="0" smtClean="0">
                <a:latin typeface="Palatino Linotype" pitchFamily="18" charset="0"/>
              </a:rPr>
              <a:t>)</a:t>
            </a:r>
          </a:p>
          <a:p>
            <a:pPr algn="just">
              <a:lnSpc>
                <a:spcPct val="150000"/>
              </a:lnSpc>
              <a:spcBef>
                <a:spcPts val="0"/>
              </a:spcBef>
              <a:buNone/>
            </a:pPr>
            <a:r>
              <a:rPr lang="en-US" dirty="0" smtClean="0">
                <a:latin typeface="Palatino Linotype" pitchFamily="18" charset="0"/>
              </a:rPr>
              <a:t>	TK 1122: </a:t>
            </a:r>
            <a:r>
              <a:rPr lang="en-US" dirty="0" err="1" smtClean="0">
                <a:latin typeface="Palatino Linotype" pitchFamily="18" charset="0"/>
              </a:rPr>
              <a:t>Tiền</a:t>
            </a:r>
            <a:r>
              <a:rPr lang="en-US" dirty="0" smtClean="0">
                <a:latin typeface="Palatino Linotype" pitchFamily="18" charset="0"/>
              </a:rPr>
              <a:t> </a:t>
            </a:r>
            <a:r>
              <a:rPr lang="en-US" dirty="0" err="1" smtClean="0">
                <a:latin typeface="Palatino Linotype" pitchFamily="18" charset="0"/>
              </a:rPr>
              <a:t>gửi</a:t>
            </a:r>
            <a:r>
              <a:rPr lang="en-US" dirty="0" smtClean="0">
                <a:latin typeface="Palatino Linotype" pitchFamily="18" charset="0"/>
              </a:rPr>
              <a:t> </a:t>
            </a:r>
            <a:r>
              <a:rPr lang="en-US" dirty="0" err="1" smtClean="0">
                <a:latin typeface="Palatino Linotype" pitchFamily="18" charset="0"/>
              </a:rPr>
              <a:t>ngân</a:t>
            </a:r>
            <a:r>
              <a:rPr lang="en-US" dirty="0" smtClean="0">
                <a:latin typeface="Palatino Linotype" pitchFamily="18" charset="0"/>
              </a:rPr>
              <a:t> </a:t>
            </a:r>
            <a:r>
              <a:rPr lang="en-US" dirty="0" err="1" smtClean="0">
                <a:latin typeface="Palatino Linotype" pitchFamily="18" charset="0"/>
              </a:rPr>
              <a:t>hàng</a:t>
            </a:r>
            <a:r>
              <a:rPr lang="en-US" dirty="0" smtClean="0">
                <a:latin typeface="Palatino Linotype" pitchFamily="18" charset="0"/>
              </a:rPr>
              <a:t> (</a:t>
            </a:r>
            <a:r>
              <a:rPr lang="en-US" dirty="0" err="1" smtClean="0">
                <a:latin typeface="Palatino Linotype" pitchFamily="18" charset="0"/>
              </a:rPr>
              <a:t>Ngoại</a:t>
            </a:r>
            <a:r>
              <a:rPr lang="en-US" dirty="0" smtClean="0">
                <a:latin typeface="Palatino Linotype" pitchFamily="18" charset="0"/>
              </a:rPr>
              <a:t> </a:t>
            </a:r>
            <a:r>
              <a:rPr lang="en-US" dirty="0" err="1" smtClean="0">
                <a:latin typeface="Palatino Linotype" pitchFamily="18" charset="0"/>
              </a:rPr>
              <a:t>tệ</a:t>
            </a:r>
            <a:r>
              <a:rPr lang="en-US" dirty="0" smtClean="0">
                <a:latin typeface="Palatino Linotype" pitchFamily="18" charset="0"/>
              </a:rPr>
              <a:t>)</a:t>
            </a:r>
          </a:p>
          <a:p>
            <a:pPr algn="just">
              <a:lnSpc>
                <a:spcPct val="150000"/>
              </a:lnSpc>
              <a:spcBef>
                <a:spcPts val="0"/>
              </a:spcBef>
              <a:buNone/>
            </a:pPr>
            <a:r>
              <a:rPr lang="en-US" dirty="0" smtClean="0">
                <a:latin typeface="Palatino Linotype" pitchFamily="18" charset="0"/>
              </a:rPr>
              <a:t>	TK 515: </a:t>
            </a:r>
            <a:r>
              <a:rPr lang="en-US" dirty="0" err="1" smtClean="0">
                <a:latin typeface="Palatino Linotype" pitchFamily="18" charset="0"/>
              </a:rPr>
              <a:t>Doanh</a:t>
            </a:r>
            <a:r>
              <a:rPr lang="en-US" dirty="0" smtClean="0">
                <a:latin typeface="Palatino Linotype" pitchFamily="18" charset="0"/>
              </a:rPr>
              <a:t> </a:t>
            </a:r>
            <a:r>
              <a:rPr lang="en-US" dirty="0" err="1" smtClean="0">
                <a:latin typeface="Palatino Linotype" pitchFamily="18" charset="0"/>
              </a:rPr>
              <a:t>thu</a:t>
            </a:r>
            <a:r>
              <a:rPr lang="en-US" dirty="0" smtClean="0">
                <a:latin typeface="Palatino Linotype" pitchFamily="18" charset="0"/>
              </a:rPr>
              <a:t> </a:t>
            </a:r>
            <a:r>
              <a:rPr lang="en-US" dirty="0" err="1" smtClean="0">
                <a:latin typeface="Palatino Linotype" pitchFamily="18" charset="0"/>
              </a:rPr>
              <a:t>hoạt</a:t>
            </a:r>
            <a:r>
              <a:rPr lang="en-US" dirty="0" smtClean="0">
                <a:latin typeface="Palatino Linotype" pitchFamily="18" charset="0"/>
              </a:rPr>
              <a:t> </a:t>
            </a:r>
            <a:r>
              <a:rPr lang="en-US" dirty="0" err="1" smtClean="0">
                <a:latin typeface="Palatino Linotype" pitchFamily="18" charset="0"/>
              </a:rPr>
              <a:t>động</a:t>
            </a:r>
            <a:r>
              <a:rPr lang="en-US" dirty="0" smtClean="0">
                <a:latin typeface="Palatino Linotype" pitchFamily="18" charset="0"/>
              </a:rPr>
              <a:t> </a:t>
            </a:r>
            <a:r>
              <a:rPr lang="en-US" dirty="0" err="1" smtClean="0">
                <a:latin typeface="Palatino Linotype" pitchFamily="18" charset="0"/>
              </a:rPr>
              <a:t>tài</a:t>
            </a:r>
            <a:r>
              <a:rPr lang="en-US" dirty="0" smtClean="0">
                <a:latin typeface="Palatino Linotype" pitchFamily="18" charset="0"/>
              </a:rPr>
              <a:t> </a:t>
            </a:r>
            <a:r>
              <a:rPr lang="en-US" dirty="0" err="1" smtClean="0">
                <a:latin typeface="Palatino Linotype" pitchFamily="18" charset="0"/>
              </a:rPr>
              <a:t>chính</a:t>
            </a:r>
            <a:endParaRPr lang="en-US" dirty="0" smtClean="0">
              <a:latin typeface="Palatino Linotype" pitchFamily="18" charset="0"/>
            </a:endParaRPr>
          </a:p>
          <a:p>
            <a:pPr algn="just">
              <a:lnSpc>
                <a:spcPct val="150000"/>
              </a:lnSpc>
              <a:spcBef>
                <a:spcPts val="0"/>
              </a:spcBef>
              <a:buNone/>
            </a:pPr>
            <a:r>
              <a:rPr lang="en-US" dirty="0" smtClean="0">
                <a:latin typeface="Palatino Linotype" pitchFamily="18" charset="0"/>
              </a:rPr>
              <a:t>	TK 635: Chi </a:t>
            </a:r>
            <a:r>
              <a:rPr lang="en-US" dirty="0" err="1" smtClean="0">
                <a:latin typeface="Palatino Linotype" pitchFamily="18" charset="0"/>
              </a:rPr>
              <a:t>phí</a:t>
            </a:r>
            <a:r>
              <a:rPr lang="en-US" dirty="0" smtClean="0">
                <a:latin typeface="Palatino Linotype" pitchFamily="18" charset="0"/>
              </a:rPr>
              <a:t> </a:t>
            </a:r>
            <a:r>
              <a:rPr lang="en-US" dirty="0" err="1" smtClean="0">
                <a:latin typeface="Palatino Linotype" pitchFamily="18" charset="0"/>
              </a:rPr>
              <a:t>hoạt</a:t>
            </a:r>
            <a:r>
              <a:rPr lang="en-US" dirty="0" smtClean="0">
                <a:latin typeface="Palatino Linotype" pitchFamily="18" charset="0"/>
              </a:rPr>
              <a:t> </a:t>
            </a:r>
            <a:r>
              <a:rPr lang="en-US" dirty="0" err="1" smtClean="0">
                <a:latin typeface="Palatino Linotype" pitchFamily="18" charset="0"/>
              </a:rPr>
              <a:t>động</a:t>
            </a:r>
            <a:r>
              <a:rPr lang="en-US" dirty="0" smtClean="0">
                <a:latin typeface="Palatino Linotype" pitchFamily="18" charset="0"/>
              </a:rPr>
              <a:t> </a:t>
            </a:r>
            <a:r>
              <a:rPr lang="en-US" dirty="0" err="1" smtClean="0">
                <a:latin typeface="Palatino Linotype" pitchFamily="18" charset="0"/>
              </a:rPr>
              <a:t>tài</a:t>
            </a:r>
            <a:r>
              <a:rPr lang="en-US" dirty="0" smtClean="0">
                <a:latin typeface="Palatino Linotype" pitchFamily="18" charset="0"/>
              </a:rPr>
              <a:t> </a:t>
            </a:r>
            <a:r>
              <a:rPr lang="en-US" dirty="0" err="1" smtClean="0">
                <a:latin typeface="Palatino Linotype" pitchFamily="18" charset="0"/>
              </a:rPr>
              <a:t>chính</a:t>
            </a:r>
            <a:endParaRPr lang="en-US" dirty="0" smtClean="0">
              <a:latin typeface="Palatino Linotype" pitchFamily="18" charset="0"/>
            </a:endParaRPr>
          </a:p>
          <a:p>
            <a:pPr algn="just">
              <a:lnSpc>
                <a:spcPct val="150000"/>
              </a:lnSpc>
              <a:spcBef>
                <a:spcPts val="0"/>
              </a:spcBef>
              <a:buNone/>
            </a:pPr>
            <a:r>
              <a:rPr lang="en-US" dirty="0" smtClean="0">
                <a:latin typeface="Palatino Linotype" pitchFamily="18" charset="0"/>
              </a:rPr>
              <a:t>	TK 131, 331, 341…..</a:t>
            </a:r>
          </a:p>
          <a:p>
            <a:pPr algn="just">
              <a:lnSpc>
                <a:spcPct val="150000"/>
              </a:lnSpc>
              <a:spcBef>
                <a:spcPts val="0"/>
              </a:spcBef>
              <a:buNone/>
            </a:pPr>
            <a:r>
              <a:rPr lang="en-US" dirty="0" smtClean="0">
                <a:latin typeface="Palatino Linotype" pitchFamily="18" charset="0"/>
              </a:rPr>
              <a:t>	TK 413: </a:t>
            </a:r>
            <a:r>
              <a:rPr lang="en-US" dirty="0" err="1" smtClean="0">
                <a:latin typeface="Palatino Linotype" pitchFamily="18" charset="0"/>
              </a:rPr>
              <a:t>Chênh</a:t>
            </a:r>
            <a:r>
              <a:rPr lang="en-US" dirty="0" smtClean="0">
                <a:latin typeface="Palatino Linotype" pitchFamily="18" charset="0"/>
              </a:rPr>
              <a:t> </a:t>
            </a:r>
            <a:r>
              <a:rPr lang="en-US" dirty="0" err="1" smtClean="0">
                <a:latin typeface="Palatino Linotype" pitchFamily="18" charset="0"/>
              </a:rPr>
              <a:t>lệch</a:t>
            </a:r>
            <a:r>
              <a:rPr lang="en-US" dirty="0" smtClean="0">
                <a:latin typeface="Palatino Linotype" pitchFamily="18" charset="0"/>
              </a:rPr>
              <a:t> </a:t>
            </a:r>
            <a:r>
              <a:rPr lang="en-US" dirty="0" err="1" smtClean="0">
                <a:latin typeface="Palatino Linotype" pitchFamily="18" charset="0"/>
              </a:rPr>
              <a:t>tỷ</a:t>
            </a:r>
            <a:r>
              <a:rPr lang="en-US" dirty="0" smtClean="0">
                <a:latin typeface="Palatino Linotype" pitchFamily="18" charset="0"/>
              </a:rPr>
              <a:t> </a:t>
            </a:r>
            <a:r>
              <a:rPr lang="en-US" dirty="0" err="1" smtClean="0">
                <a:latin typeface="Palatino Linotype" pitchFamily="18" charset="0"/>
              </a:rPr>
              <a:t>giá</a:t>
            </a:r>
            <a:r>
              <a:rPr lang="en-US" dirty="0" smtClean="0">
                <a:latin typeface="Palatino Linotype" pitchFamily="18" charset="0"/>
              </a:rPr>
              <a:t> </a:t>
            </a:r>
            <a:r>
              <a:rPr lang="en-US" dirty="0" err="1" smtClean="0">
                <a:latin typeface="Palatino Linotype" pitchFamily="18" charset="0"/>
              </a:rPr>
              <a:t>hối</a:t>
            </a:r>
            <a:r>
              <a:rPr lang="en-US" dirty="0" smtClean="0">
                <a:latin typeface="Palatino Linotype" pitchFamily="18" charset="0"/>
              </a:rPr>
              <a:t> </a:t>
            </a:r>
            <a:r>
              <a:rPr lang="en-US" dirty="0" err="1" smtClean="0">
                <a:latin typeface="Palatino Linotype" pitchFamily="18" charset="0"/>
              </a:rPr>
              <a:t>đoái</a:t>
            </a:r>
            <a:endParaRPr lang="en-US" dirty="0" smtClean="0">
              <a:latin typeface="Palatino Linotype" pitchFamily="18" charset="0"/>
            </a:endParaRPr>
          </a:p>
          <a:p>
            <a:pPr algn="just">
              <a:lnSpc>
                <a:spcPct val="150000"/>
              </a:lnSpc>
              <a:spcBef>
                <a:spcPts val="0"/>
              </a:spcBef>
            </a:pPr>
            <a:endParaRPr lang="en-US"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643998" cy="5967434"/>
          </a:xfrm>
        </p:spPr>
        <p:txBody>
          <a:bodyPr>
            <a:normAutofit lnSpcReduction="10000"/>
          </a:bodyPr>
          <a:lstStyle/>
          <a:p>
            <a:pPr algn="ctr">
              <a:lnSpc>
                <a:spcPct val="150000"/>
              </a:lnSpc>
              <a:spcBef>
                <a:spcPts val="0"/>
              </a:spcBef>
              <a:buNone/>
            </a:pPr>
            <a:r>
              <a:rPr lang="nl-NL" b="1" dirty="0" smtClean="0">
                <a:latin typeface="Palatino Linotype" pitchFamily="18" charset="0"/>
              </a:rPr>
              <a:t>Kết cấu và nội dung phản ánh của tài khoản 413 – Chênh lệch tỷ giá hối đoái</a:t>
            </a:r>
            <a:endParaRPr lang="en-US" dirty="0" smtClean="0">
              <a:latin typeface="Palatino Linotype" pitchFamily="18" charset="0"/>
            </a:endParaRPr>
          </a:p>
          <a:p>
            <a:pPr algn="just">
              <a:lnSpc>
                <a:spcPct val="150000"/>
              </a:lnSpc>
              <a:spcBef>
                <a:spcPts val="0"/>
              </a:spcBef>
              <a:buNone/>
            </a:pPr>
            <a:r>
              <a:rPr lang="nl-NL" b="1" dirty="0" smtClean="0">
                <a:latin typeface="Palatino Linotype" pitchFamily="18" charset="0"/>
              </a:rPr>
              <a:t>Bên Nợ:</a:t>
            </a:r>
            <a:endParaRPr lang="en-US" dirty="0" smtClean="0">
              <a:latin typeface="Palatino Linotype" pitchFamily="18" charset="0"/>
            </a:endParaRPr>
          </a:p>
          <a:p>
            <a:pPr algn="just">
              <a:lnSpc>
                <a:spcPct val="150000"/>
              </a:lnSpc>
              <a:spcBef>
                <a:spcPts val="0"/>
              </a:spcBef>
              <a:buNone/>
            </a:pPr>
            <a:r>
              <a:rPr lang="nl-NL" dirty="0" smtClean="0">
                <a:latin typeface="Palatino Linotype" pitchFamily="18" charset="0"/>
              </a:rPr>
              <a:t>- Lỗ tỷ giá do đánh giá lại các khoản mục tiền tệ có gốc ngoại tệ;</a:t>
            </a:r>
            <a:endParaRPr lang="en-US" dirty="0" smtClean="0">
              <a:latin typeface="Palatino Linotype" pitchFamily="18" charset="0"/>
            </a:endParaRPr>
          </a:p>
          <a:p>
            <a:pPr algn="just">
              <a:lnSpc>
                <a:spcPct val="150000"/>
              </a:lnSpc>
              <a:spcBef>
                <a:spcPts val="0"/>
              </a:spcBef>
              <a:buNone/>
            </a:pPr>
            <a:r>
              <a:rPr lang="nl-NL" dirty="0" smtClean="0">
                <a:latin typeface="Palatino Linotype" pitchFamily="18" charset="0"/>
              </a:rPr>
              <a:t>- Lỗ tỷ giá trong giai đoạn trước hoạt động của doanh nghiệp do Nhà nước nắm giữ 100% vốn điều lệ có thực hiện dự án, công trình trọng điểm quốc gia gắn với nhiệm vụ ổn định kinh tế vĩ mô, an ninh, quốc phòng.</a:t>
            </a:r>
            <a:endParaRPr lang="en-US" dirty="0" smtClean="0">
              <a:latin typeface="Palatino Linotype" pitchFamily="18" charset="0"/>
            </a:endParaRPr>
          </a:p>
          <a:p>
            <a:pPr algn="just">
              <a:lnSpc>
                <a:spcPct val="150000"/>
              </a:lnSpc>
              <a:spcBef>
                <a:spcPts val="0"/>
              </a:spcBef>
              <a:buNone/>
            </a:pPr>
            <a:r>
              <a:rPr lang="nl-NL" dirty="0" smtClean="0">
                <a:latin typeface="Palatino Linotype" pitchFamily="18" charset="0"/>
              </a:rPr>
              <a:t>- Kết chuyển lãi tỷ giá vào doanh thu hoạt động tài chính;</a:t>
            </a:r>
            <a:endParaRPr lang="en-US" dirty="0" smtClean="0">
              <a:latin typeface="Palatino Linotype" pitchFamily="18" charset="0"/>
            </a:endParaRPr>
          </a:p>
          <a:p>
            <a:pPr algn="just">
              <a:lnSpc>
                <a:spcPct val="150000"/>
              </a:lnSpc>
              <a:spcBef>
                <a:spcPts val="0"/>
              </a:spcBef>
            </a:pPr>
            <a:endParaRPr lang="en-US"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3000396"/>
          </a:xfrm>
        </p:spPr>
        <p:txBody>
          <a:bodyPr/>
          <a:lstStyle/>
          <a:p>
            <a:pPr algn="ctr">
              <a:spcBef>
                <a:spcPts val="1200"/>
              </a:spcBef>
              <a:spcAft>
                <a:spcPts val="1200"/>
              </a:spcAft>
              <a:buNone/>
            </a:pPr>
            <a:r>
              <a:rPr lang="en-US" b="1" dirty="0" smtClean="0">
                <a:latin typeface="Palatino Linotype" pitchFamily="18" charset="0"/>
              </a:rPr>
              <a:t>CHƯƠNG 1</a:t>
            </a:r>
          </a:p>
          <a:p>
            <a:pPr algn="ctr">
              <a:lnSpc>
                <a:spcPct val="135000"/>
              </a:lnSpc>
              <a:spcBef>
                <a:spcPts val="0"/>
              </a:spcBef>
              <a:buNone/>
            </a:pPr>
            <a:r>
              <a:rPr lang="en-US" sz="3800" b="1" dirty="0" smtClean="0">
                <a:latin typeface="Palatino Linotype" pitchFamily="18" charset="0"/>
              </a:rPr>
              <a:t>KẾ TOÁN CÁC GIAO DỊCH BẰNG NGOẠI TỆ</a:t>
            </a:r>
            <a:endParaRPr lang="en-US" sz="3800" b="1"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3</a:t>
            </a:fld>
            <a:endParaRPr lang="en-US"/>
          </a:p>
        </p:txBody>
      </p:sp>
      <p:pic>
        <p:nvPicPr>
          <p:cNvPr id="6" name="Picture 4" descr="saving-money-tips-stacks-of-dollars-cash-fbeea"/>
          <p:cNvPicPr>
            <a:picLocks noChangeAspect="1" noChangeArrowheads="1"/>
          </p:cNvPicPr>
          <p:nvPr/>
        </p:nvPicPr>
        <p:blipFill>
          <a:blip r:embed="rId2"/>
          <a:srcRect/>
          <a:stretch>
            <a:fillRect/>
          </a:stretch>
        </p:blipFill>
        <p:spPr bwMode="auto">
          <a:xfrm>
            <a:off x="0" y="4071942"/>
            <a:ext cx="9144000" cy="27860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24558"/>
          </a:xfrm>
        </p:spPr>
        <p:txBody>
          <a:bodyPr/>
          <a:lstStyle/>
          <a:p>
            <a:pPr algn="just">
              <a:lnSpc>
                <a:spcPct val="150000"/>
              </a:lnSpc>
              <a:spcBef>
                <a:spcPts val="0"/>
              </a:spcBef>
              <a:buNone/>
            </a:pPr>
            <a:r>
              <a:rPr lang="nl-NL" b="1" dirty="0" smtClean="0">
                <a:latin typeface="Palatino Linotype" pitchFamily="18" charset="0"/>
              </a:rPr>
              <a:t>Bên Có:</a:t>
            </a:r>
            <a:endParaRPr lang="en-US" dirty="0" smtClean="0">
              <a:latin typeface="Palatino Linotype" pitchFamily="18" charset="0"/>
            </a:endParaRPr>
          </a:p>
          <a:p>
            <a:pPr algn="just">
              <a:lnSpc>
                <a:spcPct val="150000"/>
              </a:lnSpc>
              <a:spcBef>
                <a:spcPts val="0"/>
              </a:spcBef>
              <a:buNone/>
            </a:pPr>
            <a:r>
              <a:rPr lang="nl-NL" dirty="0" smtClean="0">
                <a:latin typeface="Palatino Linotype" pitchFamily="18" charset="0"/>
              </a:rPr>
              <a:t>- Lãi tỷ giá do đánh giá lại các khoản mục tiền tệ có gốc ngoại tệ;</a:t>
            </a:r>
            <a:endParaRPr lang="en-US" dirty="0" smtClean="0">
              <a:latin typeface="Palatino Linotype" pitchFamily="18" charset="0"/>
            </a:endParaRPr>
          </a:p>
          <a:p>
            <a:pPr algn="just">
              <a:lnSpc>
                <a:spcPct val="150000"/>
              </a:lnSpc>
              <a:spcBef>
                <a:spcPts val="0"/>
              </a:spcBef>
              <a:buNone/>
            </a:pPr>
            <a:r>
              <a:rPr lang="nl-NL" dirty="0" smtClean="0">
                <a:latin typeface="Palatino Linotype" pitchFamily="18" charset="0"/>
              </a:rPr>
              <a:t>- Lãi tỷ giá trong giai đoạn trước hoạt động của doanh nghiệp do Nhà nước nắm giữ 100% vốn điều lệ có thực hiện dự án, công trình trọng điểm quốc gia gắn với nhiệm vụ ổn định kinh tế vĩ mô, an ninh, quốc phòng.</a:t>
            </a:r>
            <a:endParaRPr lang="en-US" dirty="0" smtClean="0">
              <a:latin typeface="Palatino Linotype" pitchFamily="18" charset="0"/>
            </a:endParaRPr>
          </a:p>
          <a:p>
            <a:pPr algn="just">
              <a:lnSpc>
                <a:spcPct val="150000"/>
              </a:lnSpc>
              <a:spcBef>
                <a:spcPts val="0"/>
              </a:spcBef>
              <a:buNone/>
            </a:pPr>
            <a:r>
              <a:rPr lang="nl-NL" dirty="0" smtClean="0">
                <a:latin typeface="Palatino Linotype" pitchFamily="18" charset="0"/>
              </a:rPr>
              <a:t>- Kết chuyển lỗ tỷ giá vào chi phí tài chính;</a:t>
            </a:r>
            <a:endParaRPr lang="en-US" dirty="0" smtClean="0">
              <a:latin typeface="Palatino Linotype" pitchFamily="18" charset="0"/>
            </a:endParaRPr>
          </a:p>
          <a:p>
            <a:pPr algn="just">
              <a:lnSpc>
                <a:spcPct val="150000"/>
              </a:lnSpc>
              <a:spcBef>
                <a:spcPts val="0"/>
              </a:spcBef>
            </a:pPr>
            <a:endParaRPr lang="en-US"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95996"/>
          </a:xfrm>
        </p:spPr>
        <p:txBody>
          <a:bodyPr>
            <a:normAutofit fontScale="92500"/>
          </a:bodyPr>
          <a:lstStyle/>
          <a:p>
            <a:pPr algn="just">
              <a:lnSpc>
                <a:spcPct val="135000"/>
              </a:lnSpc>
              <a:spcBef>
                <a:spcPts val="0"/>
              </a:spcBef>
              <a:buNone/>
            </a:pPr>
            <a:r>
              <a:rPr lang="nl-NL" b="1" i="1" dirty="0" smtClean="0">
                <a:latin typeface="Palatino Linotype" pitchFamily="18" charset="0"/>
              </a:rPr>
              <a:t>Tài khoản 413 có thể có số dư bên Nợ hoặc số dư bên Có.</a:t>
            </a:r>
            <a:endParaRPr lang="en-US" dirty="0" smtClean="0">
              <a:latin typeface="Palatino Linotype" pitchFamily="18" charset="0"/>
            </a:endParaRPr>
          </a:p>
          <a:p>
            <a:pPr algn="just">
              <a:lnSpc>
                <a:spcPct val="135000"/>
              </a:lnSpc>
              <a:spcBef>
                <a:spcPts val="0"/>
              </a:spcBef>
              <a:buNone/>
            </a:pPr>
            <a:r>
              <a:rPr lang="nl-NL" b="1" dirty="0" smtClean="0">
                <a:latin typeface="Palatino Linotype" pitchFamily="18" charset="0"/>
              </a:rPr>
              <a:t>- Số dư bên Nợ: </a:t>
            </a:r>
            <a:r>
              <a:rPr lang="nl-NL" dirty="0" smtClean="0">
                <a:latin typeface="Palatino Linotype" pitchFamily="18" charset="0"/>
              </a:rPr>
              <a:t>Lỗ tỷ giá trong giai đoạn trước hoạt động của doanh nghiệp do Nhà nước nắm giữ 100% vốn điều lệ có thực hiện dự án, công trình trọng điểm quốc gia gắn với nhiệm vụ ổn định kinh tế vĩ mô, an ninh, quốc phòng.</a:t>
            </a:r>
            <a:r>
              <a:rPr lang="nl-NL" b="1" dirty="0" smtClean="0">
                <a:latin typeface="Palatino Linotype" pitchFamily="18" charset="0"/>
              </a:rPr>
              <a:t> </a:t>
            </a:r>
            <a:endParaRPr lang="en-US" dirty="0" smtClean="0">
              <a:latin typeface="Palatino Linotype" pitchFamily="18" charset="0"/>
            </a:endParaRPr>
          </a:p>
          <a:p>
            <a:pPr algn="just">
              <a:lnSpc>
                <a:spcPct val="135000"/>
              </a:lnSpc>
              <a:spcBef>
                <a:spcPts val="0"/>
              </a:spcBef>
              <a:buNone/>
            </a:pPr>
            <a:r>
              <a:rPr lang="nl-NL" b="1" dirty="0" smtClean="0">
                <a:latin typeface="Palatino Linotype" pitchFamily="18" charset="0"/>
              </a:rPr>
              <a:t>- Số dư bên Có: </a:t>
            </a:r>
            <a:r>
              <a:rPr lang="nl-NL" dirty="0" smtClean="0">
                <a:latin typeface="Palatino Linotype" pitchFamily="18" charset="0"/>
              </a:rPr>
              <a:t>Lãi tỷ giá trong giai đoạn trước hoạt động của doanh nghiệp do Nhà nước nắm giữ 100% vốn điều lệ có thực hiện dự án, công trình trọng điểm quốc gia gắn với nhiệm vụ ổn định kinh tế vĩ mô, an ninh, quốc phòng.</a:t>
            </a:r>
            <a:endParaRPr lang="en-US" dirty="0" smtClean="0">
              <a:latin typeface="Palatino Linotype" pitchFamily="18" charset="0"/>
            </a:endParaRPr>
          </a:p>
          <a:p>
            <a:pPr algn="just">
              <a:lnSpc>
                <a:spcPct val="135000"/>
              </a:lnSpc>
              <a:spcBef>
                <a:spcPts val="0"/>
              </a:spcBef>
            </a:pPr>
            <a:endParaRPr lang="en-US"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110310"/>
          </a:xfrm>
        </p:spPr>
        <p:txBody>
          <a:bodyPr>
            <a:noAutofit/>
          </a:bodyPr>
          <a:lstStyle/>
          <a:p>
            <a:pPr algn="just">
              <a:lnSpc>
                <a:spcPct val="114000"/>
              </a:lnSpc>
              <a:spcBef>
                <a:spcPts val="0"/>
              </a:spcBef>
              <a:buNone/>
            </a:pPr>
            <a:r>
              <a:rPr lang="nl-NL" sz="2400" b="1" i="1" dirty="0" smtClean="0">
                <a:latin typeface="Palatino Linotype" pitchFamily="18" charset="0"/>
              </a:rPr>
              <a:t>Tài khoản 413 - Chênh lệch tỷ giá hối đoái, có 2 TK cấp 2: </a:t>
            </a:r>
            <a:endParaRPr lang="en-US" sz="2400" dirty="0" smtClean="0">
              <a:latin typeface="Palatino Linotype" pitchFamily="18" charset="0"/>
            </a:endParaRPr>
          </a:p>
          <a:p>
            <a:pPr algn="just">
              <a:lnSpc>
                <a:spcPct val="114000"/>
              </a:lnSpc>
              <a:spcBef>
                <a:spcPts val="0"/>
              </a:spcBef>
              <a:buNone/>
            </a:pPr>
            <a:r>
              <a:rPr lang="nl-NL" sz="2400" i="1" dirty="0" smtClean="0">
                <a:latin typeface="Palatino Linotype" pitchFamily="18" charset="0"/>
              </a:rPr>
              <a:t>- Tài khoản 4131 -</a:t>
            </a:r>
            <a:r>
              <a:rPr lang="nl-NL" sz="2400" dirty="0" smtClean="0">
                <a:latin typeface="Palatino Linotype" pitchFamily="18" charset="0"/>
              </a:rPr>
              <a:t> </a:t>
            </a:r>
            <a:r>
              <a:rPr lang="nl-NL" sz="2400" i="1" dirty="0" smtClean="0">
                <a:latin typeface="Palatino Linotype" pitchFamily="18" charset="0"/>
              </a:rPr>
              <a:t>Chênh lệch tỷ giá đánh giá lại các khoản mục tiền tệ có gốc ngoại tệ</a:t>
            </a:r>
            <a:r>
              <a:rPr lang="nl-NL" sz="2400" dirty="0" smtClean="0">
                <a:latin typeface="Palatino Linotype" pitchFamily="18" charset="0"/>
              </a:rPr>
              <a:t>: Phản ánh số chênh lệch tỷ giá hối đoái do đánh giá lại các khoản mục tiền tệ có gốc ngoại tệ (lãi, lỗ tỷ giá) cuối năm tài chính của hoạt động kinh doanh, kể cả hoạt động đầu tư XDCB (doanh nghiệp SXKD có cả hoạt động đầu tư XDCB). </a:t>
            </a:r>
            <a:r>
              <a:rPr lang="nl-NL" sz="2400" i="1" dirty="0" smtClean="0">
                <a:latin typeface="Palatino Linotype" pitchFamily="18" charset="0"/>
              </a:rPr>
              <a:t> </a:t>
            </a:r>
            <a:endParaRPr lang="en-US" sz="2400" dirty="0" smtClean="0">
              <a:latin typeface="Palatino Linotype" pitchFamily="18" charset="0"/>
            </a:endParaRPr>
          </a:p>
          <a:p>
            <a:pPr algn="just">
              <a:lnSpc>
                <a:spcPct val="114000"/>
              </a:lnSpc>
              <a:spcBef>
                <a:spcPts val="0"/>
              </a:spcBef>
              <a:buNone/>
            </a:pPr>
            <a:r>
              <a:rPr lang="nl-NL" sz="2400" i="1" dirty="0" smtClean="0">
                <a:latin typeface="Palatino Linotype" pitchFamily="18" charset="0"/>
              </a:rPr>
              <a:t>- Tài khoản 4132 - Chênh lệch tỷ giá hối đoái giai đoạn trước hoạt động: </a:t>
            </a:r>
            <a:r>
              <a:rPr lang="nl-NL" sz="2400" dirty="0" smtClean="0">
                <a:latin typeface="Palatino Linotype" pitchFamily="18" charset="0"/>
              </a:rPr>
              <a:t>Phản ánh số chênh lệch tỷ giá hối đoái phát sinh và chênh lệch tỷ giá do đánh giá lại các khoản mục tiền tệ có gốc ngoại tệ trong giai đoạn trước hoạt động. Tài khoản này chỉ áp dụng cho doanh nghiệp do Nhà nước nắm giữ 100% vốn điều lệ có thực hiện dự án, công trình trọng điểm quốc gia gắn với nhiệm vụ ổn định kinh tế vĩ mô, an ninh, quốc phòng. </a:t>
            </a:r>
            <a:endParaRPr lang="en-US" sz="2400" dirty="0" smtClean="0">
              <a:latin typeface="Palatino Linotype" pitchFamily="18" charset="0"/>
            </a:endParaRPr>
          </a:p>
          <a:p>
            <a:pPr algn="just">
              <a:lnSpc>
                <a:spcPct val="114000"/>
              </a:lnSpc>
              <a:spcBef>
                <a:spcPts val="0"/>
              </a:spcBef>
            </a:pPr>
            <a:endParaRPr lang="en-US" sz="2400"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Copyright  Bộ môn KTTC- Khoa Kế toán - HVTC</a:t>
            </a:r>
            <a:endParaRPr lang="en-US"/>
          </a:p>
        </p:txBody>
      </p:sp>
      <p:sp>
        <p:nvSpPr>
          <p:cNvPr id="3" name="Slide Number Placeholder 2"/>
          <p:cNvSpPr>
            <a:spLocks noGrp="1"/>
          </p:cNvSpPr>
          <p:nvPr>
            <p:ph type="sldNum" sz="quarter" idx="12"/>
          </p:nvPr>
        </p:nvSpPr>
        <p:spPr/>
        <p:txBody>
          <a:bodyPr/>
          <a:lstStyle/>
          <a:p>
            <a:fld id="{515BE236-A55D-4E54-AEC4-A49F30DAC288}" type="slidenum">
              <a:rPr lang="en-US" smtClean="0"/>
              <a:pPr/>
              <a:t>33</a:t>
            </a:fld>
            <a:endParaRPr lang="en-US"/>
          </a:p>
        </p:txBody>
      </p:sp>
      <p:cxnSp>
        <p:nvCxnSpPr>
          <p:cNvPr id="46" name="Straight Connector 45"/>
          <p:cNvCxnSpPr>
            <a:stCxn id="17" idx="2"/>
          </p:cNvCxnSpPr>
          <p:nvPr/>
        </p:nvCxnSpPr>
        <p:spPr>
          <a:xfrm rot="5400000">
            <a:off x="5146929" y="2915495"/>
            <a:ext cx="3237166" cy="3094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6" name="Group 55"/>
          <p:cNvGrpSpPr/>
          <p:nvPr/>
        </p:nvGrpSpPr>
        <p:grpSpPr>
          <a:xfrm>
            <a:off x="1142976" y="857232"/>
            <a:ext cx="7745412" cy="5244599"/>
            <a:chOff x="1142976" y="857232"/>
            <a:chExt cx="7745412" cy="5244599"/>
          </a:xfrm>
        </p:grpSpPr>
        <p:cxnSp>
          <p:nvCxnSpPr>
            <p:cNvPr id="7" name="Straight Connector 6"/>
            <p:cNvCxnSpPr/>
            <p:nvPr/>
          </p:nvCxnSpPr>
          <p:spPr bwMode="auto">
            <a:xfrm>
              <a:off x="1852613" y="4784711"/>
              <a:ext cx="1571625" cy="1611"/>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5" name="Group 54"/>
            <p:cNvGrpSpPr/>
            <p:nvPr/>
          </p:nvGrpSpPr>
          <p:grpSpPr>
            <a:xfrm>
              <a:off x="1142976" y="857232"/>
              <a:ext cx="7745412" cy="5244599"/>
              <a:chOff x="1184306" y="357166"/>
              <a:chExt cx="7745412" cy="5244599"/>
            </a:xfrm>
          </p:grpSpPr>
          <p:grpSp>
            <p:nvGrpSpPr>
              <p:cNvPr id="54" name="Group 53"/>
              <p:cNvGrpSpPr/>
              <p:nvPr/>
            </p:nvGrpSpPr>
            <p:grpSpPr>
              <a:xfrm>
                <a:off x="1184306" y="357166"/>
                <a:ext cx="7745412" cy="5244599"/>
                <a:chOff x="1184306" y="379642"/>
                <a:chExt cx="7745412" cy="5244599"/>
              </a:xfrm>
            </p:grpSpPr>
            <p:cxnSp>
              <p:nvCxnSpPr>
                <p:cNvPr id="42" name="Straight Connector 41"/>
                <p:cNvCxnSpPr/>
                <p:nvPr/>
              </p:nvCxnSpPr>
              <p:spPr bwMode="auto">
                <a:xfrm rot="5400000">
                  <a:off x="2061113" y="1416590"/>
                  <a:ext cx="1308587"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1184306" y="379642"/>
                  <a:ext cx="7745412" cy="5244599"/>
                  <a:chOff x="1179513" y="379626"/>
                  <a:chExt cx="7745412" cy="5244599"/>
                </a:xfrm>
              </p:grpSpPr>
              <p:cxnSp>
                <p:nvCxnSpPr>
                  <p:cNvPr id="41" name="Straight Connector 40"/>
                  <p:cNvCxnSpPr/>
                  <p:nvPr/>
                </p:nvCxnSpPr>
                <p:spPr>
                  <a:xfrm rot="5400000">
                    <a:off x="3714744" y="4143380"/>
                    <a:ext cx="2000264" cy="1588"/>
                  </a:xfrm>
                  <a:prstGeom prst="line">
                    <a:avLst/>
                  </a:prstGeom>
                  <a:ln w="12700"/>
                </p:spPr>
                <p:style>
                  <a:lnRef idx="1">
                    <a:schemeClr val="dk1"/>
                  </a:lnRef>
                  <a:fillRef idx="0">
                    <a:schemeClr val="dk1"/>
                  </a:fillRef>
                  <a:effectRef idx="0">
                    <a:schemeClr val="dk1"/>
                  </a:effectRef>
                  <a:fontRef idx="minor">
                    <a:schemeClr val="tx1"/>
                  </a:fontRef>
                </p:style>
              </p:cxnSp>
              <p:grpSp>
                <p:nvGrpSpPr>
                  <p:cNvPr id="52" name="Group 51"/>
                  <p:cNvGrpSpPr/>
                  <p:nvPr/>
                </p:nvGrpSpPr>
                <p:grpSpPr>
                  <a:xfrm>
                    <a:off x="1179513" y="379626"/>
                    <a:ext cx="7745412" cy="5244599"/>
                    <a:chOff x="1179513" y="379626"/>
                    <a:chExt cx="7745412" cy="5244599"/>
                  </a:xfrm>
                </p:grpSpPr>
                <p:grpSp>
                  <p:nvGrpSpPr>
                    <p:cNvPr id="8" name="Group 46"/>
                    <p:cNvGrpSpPr>
                      <a:grpSpLocks/>
                    </p:cNvGrpSpPr>
                    <p:nvPr/>
                  </p:nvGrpSpPr>
                  <p:grpSpPr bwMode="auto">
                    <a:xfrm>
                      <a:off x="1179513" y="379626"/>
                      <a:ext cx="7745412" cy="5244599"/>
                      <a:chOff x="1041400" y="1147985"/>
                      <a:chExt cx="7745413" cy="5165547"/>
                    </a:xfrm>
                  </p:grpSpPr>
                  <p:cxnSp>
                    <p:nvCxnSpPr>
                      <p:cNvPr id="9" name="Straight Connector 8"/>
                      <p:cNvCxnSpPr/>
                      <p:nvPr/>
                    </p:nvCxnSpPr>
                    <p:spPr>
                      <a:xfrm>
                        <a:off x="5429251" y="1548029"/>
                        <a:ext cx="2286000"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44"/>
                      <p:cNvGrpSpPr>
                        <a:grpSpLocks/>
                      </p:cNvGrpSpPr>
                      <p:nvPr/>
                    </p:nvGrpSpPr>
                    <p:grpSpPr bwMode="auto">
                      <a:xfrm>
                        <a:off x="1041400" y="1147985"/>
                        <a:ext cx="7745413" cy="5165547"/>
                        <a:chOff x="1041400" y="1147985"/>
                        <a:chExt cx="7745413" cy="5165547"/>
                      </a:xfrm>
                    </p:grpSpPr>
                    <p:grpSp>
                      <p:nvGrpSpPr>
                        <p:cNvPr id="13" name="Group 43"/>
                        <p:cNvGrpSpPr>
                          <a:grpSpLocks/>
                        </p:cNvGrpSpPr>
                        <p:nvPr/>
                      </p:nvGrpSpPr>
                      <p:grpSpPr bwMode="auto">
                        <a:xfrm>
                          <a:off x="2571750" y="4736407"/>
                          <a:ext cx="5170488" cy="1407224"/>
                          <a:chOff x="2571750" y="4736407"/>
                          <a:chExt cx="5170488" cy="1407224"/>
                        </a:xfrm>
                      </p:grpSpPr>
                      <p:grpSp>
                        <p:nvGrpSpPr>
                          <p:cNvPr id="35" name="Group 46"/>
                          <p:cNvGrpSpPr>
                            <a:grpSpLocks/>
                          </p:cNvGrpSpPr>
                          <p:nvPr/>
                        </p:nvGrpSpPr>
                        <p:grpSpPr bwMode="auto">
                          <a:xfrm>
                            <a:off x="5241925" y="4736407"/>
                            <a:ext cx="2500313" cy="1407224"/>
                            <a:chOff x="5241925" y="4736407"/>
                            <a:chExt cx="2500313" cy="1407224"/>
                          </a:xfrm>
                        </p:grpSpPr>
                        <p:cxnSp>
                          <p:nvCxnSpPr>
                            <p:cNvPr id="37" name="Straight Connector 12"/>
                            <p:cNvCxnSpPr/>
                            <p:nvPr/>
                          </p:nvCxnSpPr>
                          <p:spPr>
                            <a:xfrm flipV="1">
                              <a:off x="6107156" y="5088213"/>
                              <a:ext cx="1006475" cy="14285"/>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14"/>
                            <p:cNvSpPr txBox="1">
                              <a:spLocks noChangeArrowheads="1"/>
                            </p:cNvSpPr>
                            <p:nvPr/>
                          </p:nvSpPr>
                          <p:spPr bwMode="auto">
                            <a:xfrm>
                              <a:off x="5241925" y="4736407"/>
                              <a:ext cx="250031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635</a:t>
                              </a:r>
                              <a:endParaRPr lang="en-US" sz="2000" b="1" dirty="0">
                                <a:solidFill>
                                  <a:srgbClr val="000000"/>
                                </a:solidFill>
                                <a:latin typeface="Palatino Linotype" pitchFamily="18" charset="0"/>
                              </a:endParaRPr>
                            </a:p>
                          </p:txBody>
                        </p:sp>
                        <p:cxnSp>
                          <p:nvCxnSpPr>
                            <p:cNvPr id="39" name="Straight Connector 18"/>
                            <p:cNvCxnSpPr/>
                            <p:nvPr/>
                          </p:nvCxnSpPr>
                          <p:spPr>
                            <a:xfrm rot="5400000">
                              <a:off x="6184220" y="5642848"/>
                              <a:ext cx="999978"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6" name="Straight Arrow Connector 32"/>
                          <p:cNvCxnSpPr/>
                          <p:nvPr/>
                        </p:nvCxnSpPr>
                        <p:spPr>
                          <a:xfrm>
                            <a:off x="2571750" y="5840525"/>
                            <a:ext cx="4000501" cy="1587"/>
                          </a:xfrm>
                          <a:prstGeom prst="straightConnector1">
                            <a:avLst/>
                          </a:prstGeom>
                          <a:ln>
                            <a:solidFill>
                              <a:schemeClr val="tx1"/>
                            </a:solidFill>
                            <a:headEnd type="stealth"/>
                            <a:tailEnd type="arrow"/>
                          </a:ln>
                        </p:spPr>
                        <p:style>
                          <a:lnRef idx="1">
                            <a:schemeClr val="accent1"/>
                          </a:lnRef>
                          <a:fillRef idx="0">
                            <a:schemeClr val="accent1"/>
                          </a:fillRef>
                          <a:effectRef idx="0">
                            <a:schemeClr val="accent1"/>
                          </a:effectRef>
                          <a:fontRef idx="minor">
                            <a:schemeClr val="tx1"/>
                          </a:fontRef>
                        </p:style>
                      </p:cxnSp>
                    </p:grpSp>
                    <p:grpSp>
                      <p:nvGrpSpPr>
                        <p:cNvPr id="14" name="Group 42"/>
                        <p:cNvGrpSpPr>
                          <a:grpSpLocks/>
                        </p:cNvGrpSpPr>
                        <p:nvPr/>
                      </p:nvGrpSpPr>
                      <p:grpSpPr bwMode="auto">
                        <a:xfrm>
                          <a:off x="1041400" y="1147985"/>
                          <a:ext cx="7745413" cy="5165547"/>
                          <a:chOff x="1041400" y="1122933"/>
                          <a:chExt cx="7745413" cy="5165547"/>
                        </a:xfrm>
                      </p:grpSpPr>
                      <p:sp>
                        <p:nvSpPr>
                          <p:cNvPr id="15" name="TextBox 37"/>
                          <p:cNvSpPr txBox="1">
                            <a:spLocks noChangeArrowheads="1"/>
                          </p:cNvSpPr>
                          <p:nvPr/>
                        </p:nvSpPr>
                        <p:spPr bwMode="auto">
                          <a:xfrm>
                            <a:off x="5035463" y="5442842"/>
                            <a:ext cx="1603330" cy="400052"/>
                          </a:xfrm>
                          <a:prstGeom prst="rect">
                            <a:avLst/>
                          </a:prstGeom>
                          <a:noFill/>
                          <a:ln w="9525">
                            <a:noFill/>
                            <a:miter lim="800000"/>
                            <a:headEnd/>
                            <a:tailEnd/>
                          </a:ln>
                        </p:spPr>
                        <p:txBody>
                          <a:bodyPr>
                            <a:spAutoFit/>
                          </a:bodyPr>
                          <a:lstStyle/>
                          <a:p>
                            <a:pPr algn="ctr"/>
                            <a:r>
                              <a:rPr lang="en-US" sz="2000" dirty="0" err="1" smtClean="0">
                                <a:solidFill>
                                  <a:srgbClr val="000000"/>
                                </a:solidFill>
                                <a:latin typeface="Palatino Linotype" pitchFamily="18" charset="0"/>
                                <a:cs typeface="Arial" charset="0"/>
                              </a:rPr>
                              <a:t>Lỗ</a:t>
                            </a:r>
                            <a:r>
                              <a:rPr lang="en-US" sz="2000" dirty="0" smtClean="0">
                                <a:solidFill>
                                  <a:srgbClr val="000000"/>
                                </a:solidFill>
                                <a:latin typeface="Palatino Linotype" pitchFamily="18" charset="0"/>
                                <a:cs typeface="Arial" charset="0"/>
                              </a:rPr>
                              <a:t> CL TG</a:t>
                            </a:r>
                            <a:endParaRPr lang="en-US" sz="2000" dirty="0">
                              <a:solidFill>
                                <a:srgbClr val="000000"/>
                              </a:solidFill>
                              <a:latin typeface="Palatino Linotype" pitchFamily="18" charset="0"/>
                              <a:cs typeface="Arial" charset="0"/>
                            </a:endParaRPr>
                          </a:p>
                        </p:txBody>
                      </p:sp>
                      <p:grpSp>
                        <p:nvGrpSpPr>
                          <p:cNvPr id="16" name="Group 40"/>
                          <p:cNvGrpSpPr>
                            <a:grpSpLocks/>
                          </p:cNvGrpSpPr>
                          <p:nvPr/>
                        </p:nvGrpSpPr>
                        <p:grpSpPr bwMode="auto">
                          <a:xfrm>
                            <a:off x="1041400" y="1122933"/>
                            <a:ext cx="7745413" cy="5165547"/>
                            <a:chOff x="1041400" y="1122933"/>
                            <a:chExt cx="7745413" cy="5165547"/>
                          </a:xfrm>
                        </p:grpSpPr>
                        <p:sp>
                          <p:nvSpPr>
                            <p:cNvPr id="17" name="TextBox 11"/>
                            <p:cNvSpPr txBox="1">
                              <a:spLocks noChangeArrowheads="1"/>
                            </p:cNvSpPr>
                            <p:nvPr/>
                          </p:nvSpPr>
                          <p:spPr bwMode="auto">
                            <a:xfrm>
                              <a:off x="4572000" y="1171171"/>
                              <a:ext cx="421481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152, 153, 211, 641, 642….</a:t>
                              </a:r>
                              <a:endParaRPr lang="en-US" sz="2000" b="1" dirty="0">
                                <a:solidFill>
                                  <a:srgbClr val="000000"/>
                                </a:solidFill>
                                <a:latin typeface="Palatino Linotype" pitchFamily="18" charset="0"/>
                              </a:endParaRPr>
                            </a:p>
                          </p:txBody>
                        </p:sp>
                        <p:grpSp>
                          <p:nvGrpSpPr>
                            <p:cNvPr id="18" name="Group 35"/>
                            <p:cNvGrpSpPr>
                              <a:grpSpLocks/>
                            </p:cNvGrpSpPr>
                            <p:nvPr/>
                          </p:nvGrpSpPr>
                          <p:grpSpPr bwMode="auto">
                            <a:xfrm>
                              <a:off x="1041400" y="1122933"/>
                              <a:ext cx="5770563" cy="5165547"/>
                              <a:chOff x="1041400" y="1122933"/>
                              <a:chExt cx="5770563" cy="5165547"/>
                            </a:xfrm>
                          </p:grpSpPr>
                          <p:cxnSp>
                            <p:nvCxnSpPr>
                              <p:cNvPr id="19" name="Straight Arrow Connector 18"/>
                              <p:cNvCxnSpPr/>
                              <p:nvPr/>
                            </p:nvCxnSpPr>
                            <p:spPr>
                              <a:xfrm>
                                <a:off x="2643187" y="3859957"/>
                                <a:ext cx="3929064" cy="1587"/>
                              </a:xfrm>
                              <a:prstGeom prst="straightConnector1">
                                <a:avLst/>
                              </a:prstGeom>
                              <a:ln>
                                <a:solidFill>
                                  <a:schemeClr val="tx1"/>
                                </a:solidFill>
                                <a:headEnd type="stealth"/>
                                <a:tailEnd type="arrow"/>
                              </a:ln>
                            </p:spPr>
                            <p:style>
                              <a:lnRef idx="1">
                                <a:schemeClr val="accent1"/>
                              </a:lnRef>
                              <a:fillRef idx="0">
                                <a:schemeClr val="accent1"/>
                              </a:fillRef>
                              <a:effectRef idx="0">
                                <a:schemeClr val="accent1"/>
                              </a:effectRef>
                              <a:fontRef idx="minor">
                                <a:schemeClr val="tx1"/>
                              </a:fontRef>
                            </p:style>
                          </p:cxnSp>
                          <p:sp>
                            <p:nvSpPr>
                              <p:cNvPr id="20" name="TextBox 38"/>
                              <p:cNvSpPr txBox="1">
                                <a:spLocks noChangeArrowheads="1"/>
                              </p:cNvSpPr>
                              <p:nvPr/>
                            </p:nvSpPr>
                            <p:spPr bwMode="auto">
                              <a:xfrm>
                                <a:off x="4648202" y="3937377"/>
                                <a:ext cx="2163761" cy="400050"/>
                              </a:xfrm>
                              <a:prstGeom prst="rect">
                                <a:avLst/>
                              </a:prstGeom>
                              <a:noFill/>
                              <a:ln w="9525">
                                <a:noFill/>
                                <a:miter lim="800000"/>
                                <a:headEnd/>
                                <a:tailEnd/>
                              </a:ln>
                            </p:spPr>
                            <p:txBody>
                              <a:bodyPr wrap="square">
                                <a:spAutoFit/>
                              </a:bodyPr>
                              <a:lstStyle/>
                              <a:p>
                                <a:pPr algn="ctr"/>
                                <a:r>
                                  <a:rPr lang="en-US" sz="2000" dirty="0" smtClean="0">
                                    <a:solidFill>
                                      <a:srgbClr val="000000"/>
                                    </a:solidFill>
                                    <a:latin typeface="Palatino Linotype" pitchFamily="18" charset="0"/>
                                    <a:cs typeface="Arial" charset="0"/>
                                  </a:rPr>
                                  <a:t>TGGDTT</a:t>
                                </a:r>
                                <a:endParaRPr lang="en-US" sz="2000" dirty="0">
                                  <a:solidFill>
                                    <a:srgbClr val="000000"/>
                                  </a:solidFill>
                                  <a:latin typeface="Palatino Linotype" pitchFamily="18" charset="0"/>
                                  <a:cs typeface="Arial" charset="0"/>
                                </a:endParaRPr>
                              </a:p>
                            </p:txBody>
                          </p:sp>
                          <p:grpSp>
                            <p:nvGrpSpPr>
                              <p:cNvPr id="21" name="Group 33"/>
                              <p:cNvGrpSpPr>
                                <a:grpSpLocks/>
                              </p:cNvGrpSpPr>
                              <p:nvPr/>
                            </p:nvGrpSpPr>
                            <p:grpSpPr bwMode="auto">
                              <a:xfrm>
                                <a:off x="1041400" y="1122933"/>
                                <a:ext cx="3445202" cy="5165547"/>
                                <a:chOff x="1041400" y="1122933"/>
                                <a:chExt cx="3445202" cy="5165547"/>
                              </a:xfrm>
                            </p:grpSpPr>
                            <p:cxnSp>
                              <p:nvCxnSpPr>
                                <p:cNvPr id="22" name="Straight Connector 21"/>
                                <p:cNvCxnSpPr/>
                                <p:nvPr/>
                              </p:nvCxnSpPr>
                              <p:spPr>
                                <a:xfrm>
                                  <a:off x="1785937" y="3142512"/>
                                  <a:ext cx="1571625" cy="1587"/>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945575" y="3836942"/>
                                  <a:ext cx="1288863"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915412" y="5644842"/>
                                  <a:ext cx="1285688"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5"/>
                                <p:cNvSpPr txBox="1">
                                  <a:spLocks noChangeArrowheads="1"/>
                                </p:cNvSpPr>
                                <p:nvPr/>
                              </p:nvSpPr>
                              <p:spPr bwMode="auto">
                                <a:xfrm>
                                  <a:off x="1041400" y="2766121"/>
                                  <a:ext cx="305276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111(2), 112(2)</a:t>
                                  </a:r>
                                  <a:endParaRPr lang="en-US" sz="2000" b="1" dirty="0">
                                    <a:solidFill>
                                      <a:srgbClr val="000000"/>
                                    </a:solidFill>
                                    <a:latin typeface="Palatino Linotype" pitchFamily="18" charset="0"/>
                                  </a:endParaRPr>
                                </a:p>
                              </p:txBody>
                            </p:sp>
                            <p:sp>
                              <p:nvSpPr>
                                <p:cNvPr id="26" name="TextBox 26"/>
                                <p:cNvSpPr txBox="1">
                                  <a:spLocks noChangeArrowheads="1"/>
                                </p:cNvSpPr>
                                <p:nvPr/>
                              </p:nvSpPr>
                              <p:spPr bwMode="auto">
                                <a:xfrm>
                                  <a:off x="1500188" y="4589832"/>
                                  <a:ext cx="2370137" cy="400050"/>
                                </a:xfrm>
                                <a:prstGeom prst="rect">
                                  <a:avLst/>
                                </a:prstGeom>
                                <a:noFill/>
                                <a:ln w="9525">
                                  <a:noFill/>
                                  <a:miter lim="800000"/>
                                  <a:headEnd/>
                                  <a:tailEnd/>
                                </a:ln>
                              </p:spPr>
                              <p:txBody>
                                <a:bodyPr>
                                  <a:spAutoFit/>
                                </a:bodyPr>
                                <a:lstStyle/>
                                <a:p>
                                  <a:pPr algn="ctr"/>
                                  <a:r>
                                    <a:rPr lang="en-US" sz="2000" b="1" dirty="0" smtClean="0">
                                      <a:solidFill>
                                        <a:srgbClr val="000000"/>
                                      </a:solidFill>
                                      <a:latin typeface="Palatino Linotype" pitchFamily="18" charset="0"/>
                                    </a:rPr>
                                    <a:t>TK 515</a:t>
                                  </a:r>
                                  <a:endParaRPr lang="en-US" sz="2000" b="1" dirty="0">
                                    <a:solidFill>
                                      <a:srgbClr val="000000"/>
                                    </a:solidFill>
                                    <a:latin typeface="Palatino Linotype" pitchFamily="18" charset="0"/>
                                  </a:endParaRPr>
                                </a:p>
                              </p:txBody>
                            </p:sp>
                            <p:sp>
                              <p:nvSpPr>
                                <p:cNvPr id="27" name="TextBox 35"/>
                                <p:cNvSpPr txBox="1">
                                  <a:spLocks noChangeArrowheads="1"/>
                                </p:cNvSpPr>
                                <p:nvPr/>
                              </p:nvSpPr>
                              <p:spPr bwMode="auto">
                                <a:xfrm>
                                  <a:off x="2497464" y="3937377"/>
                                  <a:ext cx="1989138" cy="400050"/>
                                </a:xfrm>
                                <a:prstGeom prst="rect">
                                  <a:avLst/>
                                </a:prstGeom>
                                <a:noFill/>
                                <a:ln w="9525">
                                  <a:noFill/>
                                  <a:miter lim="800000"/>
                                  <a:headEnd/>
                                  <a:tailEnd/>
                                </a:ln>
                              </p:spPr>
                              <p:txBody>
                                <a:bodyPr>
                                  <a:spAutoFit/>
                                </a:bodyPr>
                                <a:lstStyle/>
                                <a:p>
                                  <a:pPr algn="ctr"/>
                                  <a:r>
                                    <a:rPr lang="en-US" sz="2000" dirty="0" smtClean="0">
                                      <a:solidFill>
                                        <a:srgbClr val="000000"/>
                                      </a:solidFill>
                                      <a:latin typeface="Palatino Linotype" pitchFamily="18" charset="0"/>
                                      <a:cs typeface="Arial" charset="0"/>
                                    </a:rPr>
                                    <a:t>TG </a:t>
                                  </a:r>
                                  <a:r>
                                    <a:rPr lang="en-US" sz="2000" dirty="0" err="1" smtClean="0">
                                      <a:solidFill>
                                        <a:srgbClr val="000000"/>
                                      </a:solidFill>
                                      <a:latin typeface="Palatino Linotype" pitchFamily="18" charset="0"/>
                                      <a:cs typeface="Arial" charset="0"/>
                                    </a:rPr>
                                    <a:t>ghi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sổ</a:t>
                                  </a:r>
                                  <a:endParaRPr lang="en-US" sz="2000" dirty="0">
                                    <a:solidFill>
                                      <a:srgbClr val="000000"/>
                                    </a:solidFill>
                                    <a:latin typeface="Palatino Linotype" pitchFamily="18" charset="0"/>
                                    <a:cs typeface="Arial" charset="0"/>
                                  </a:endParaRPr>
                                </a:p>
                              </p:txBody>
                            </p:sp>
                            <p:sp>
                              <p:nvSpPr>
                                <p:cNvPr id="28" name="TextBox 36"/>
                                <p:cNvSpPr txBox="1">
                                  <a:spLocks noChangeArrowheads="1"/>
                                </p:cNvSpPr>
                                <p:nvPr/>
                              </p:nvSpPr>
                              <p:spPr bwMode="auto">
                                <a:xfrm>
                                  <a:off x="2576499" y="5407497"/>
                                  <a:ext cx="1500187" cy="400052"/>
                                </a:xfrm>
                                <a:prstGeom prst="rect">
                                  <a:avLst/>
                                </a:prstGeom>
                                <a:noFill/>
                                <a:ln w="9525">
                                  <a:noFill/>
                                  <a:miter lim="800000"/>
                                  <a:headEnd/>
                                  <a:tailEnd/>
                                </a:ln>
                              </p:spPr>
                              <p:txBody>
                                <a:bodyPr>
                                  <a:spAutoFit/>
                                </a:bodyPr>
                                <a:lstStyle/>
                                <a:p>
                                  <a:pPr algn="ctr"/>
                                  <a:r>
                                    <a:rPr lang="en-US" sz="2000" dirty="0" err="1" smtClean="0">
                                      <a:solidFill>
                                        <a:srgbClr val="000000"/>
                                      </a:solidFill>
                                      <a:latin typeface="Palatino Linotype" pitchFamily="18" charset="0"/>
                                      <a:cs typeface="Arial" charset="0"/>
                                    </a:rPr>
                                    <a:t>Lãi</a:t>
                                  </a:r>
                                  <a:r>
                                    <a:rPr lang="en-US" sz="2000" dirty="0" smtClean="0">
                                      <a:solidFill>
                                        <a:srgbClr val="000000"/>
                                      </a:solidFill>
                                      <a:latin typeface="Palatino Linotype" pitchFamily="18" charset="0"/>
                                      <a:cs typeface="Arial" charset="0"/>
                                    </a:rPr>
                                    <a:t> CL TG</a:t>
                                  </a:r>
                                  <a:endParaRPr lang="en-US" sz="2000" dirty="0">
                                    <a:solidFill>
                                      <a:srgbClr val="000000"/>
                                    </a:solidFill>
                                    <a:latin typeface="Palatino Linotype" pitchFamily="18" charset="0"/>
                                    <a:cs typeface="Arial" charset="0"/>
                                  </a:endParaRPr>
                                </a:p>
                              </p:txBody>
                            </p:sp>
                            <p:grpSp>
                              <p:nvGrpSpPr>
                                <p:cNvPr id="29" name="Group 47"/>
                                <p:cNvGrpSpPr>
                                  <a:grpSpLocks/>
                                </p:cNvGrpSpPr>
                                <p:nvPr/>
                              </p:nvGrpSpPr>
                              <p:grpSpPr bwMode="auto">
                                <a:xfrm>
                                  <a:off x="1285875" y="1122933"/>
                                  <a:ext cx="2500313" cy="400043"/>
                                  <a:chOff x="1323366" y="1083970"/>
                                  <a:chExt cx="2500313" cy="400420"/>
                                </a:xfrm>
                              </p:grpSpPr>
                              <p:cxnSp>
                                <p:nvCxnSpPr>
                                  <p:cNvPr id="32" name="Straight Connector 31"/>
                                  <p:cNvCxnSpPr/>
                                  <p:nvPr/>
                                </p:nvCxnSpPr>
                                <p:spPr>
                                  <a:xfrm flipV="1">
                                    <a:off x="2059966" y="1413964"/>
                                    <a:ext cx="1006475" cy="9532"/>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14"/>
                                  <p:cNvSpPr txBox="1">
                                    <a:spLocks noChangeArrowheads="1"/>
                                  </p:cNvSpPr>
                                  <p:nvPr/>
                                </p:nvSpPr>
                                <p:spPr bwMode="auto">
                                  <a:xfrm>
                                    <a:off x="1323366" y="1083970"/>
                                    <a:ext cx="2500313" cy="40042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331, 341</a:t>
                                    </a:r>
                                    <a:endParaRPr lang="en-US" sz="2000" b="1" dirty="0">
                                      <a:solidFill>
                                        <a:srgbClr val="000000"/>
                                      </a:solidFill>
                                      <a:latin typeface="Palatino Linotype" pitchFamily="18" charset="0"/>
                                    </a:endParaRPr>
                                  </a:p>
                                </p:txBody>
                              </p:sp>
                            </p:grpSp>
                            <p:sp>
                              <p:nvSpPr>
                                <p:cNvPr id="30" name="TextBox 37"/>
                                <p:cNvSpPr txBox="1">
                                  <a:spLocks noChangeArrowheads="1"/>
                                </p:cNvSpPr>
                                <p:nvPr/>
                              </p:nvSpPr>
                              <p:spPr bwMode="auto">
                                <a:xfrm>
                                  <a:off x="2433623" y="1896902"/>
                                  <a:ext cx="1725613" cy="400050"/>
                                </a:xfrm>
                                <a:prstGeom prst="rect">
                                  <a:avLst/>
                                </a:prstGeom>
                                <a:noFill/>
                                <a:ln w="9525">
                                  <a:noFill/>
                                  <a:miter lim="800000"/>
                                  <a:headEnd/>
                                  <a:tailEnd/>
                                </a:ln>
                              </p:spPr>
                              <p:txBody>
                                <a:bodyPr>
                                  <a:spAutoFit/>
                                </a:bodyPr>
                                <a:lstStyle/>
                                <a:p>
                                  <a:pPr algn="ctr"/>
                                  <a:r>
                                    <a:rPr lang="en-US" sz="2000" dirty="0" smtClean="0">
                                      <a:solidFill>
                                        <a:srgbClr val="000000"/>
                                      </a:solidFill>
                                      <a:latin typeface="Palatino Linotype" pitchFamily="18" charset="0"/>
                                      <a:cs typeface="Arial" charset="0"/>
                                    </a:rPr>
                                    <a:t>TGGDTT</a:t>
                                  </a:r>
                                  <a:endParaRPr lang="en-US" sz="2000" dirty="0">
                                    <a:solidFill>
                                      <a:srgbClr val="000000"/>
                                    </a:solidFill>
                                    <a:latin typeface="Palatino Linotype" pitchFamily="18" charset="0"/>
                                    <a:cs typeface="Arial" charset="0"/>
                                  </a:endParaRPr>
                                </a:p>
                              </p:txBody>
                            </p:sp>
                          </p:grpSp>
                        </p:grpSp>
                      </p:grpSp>
                    </p:grpSp>
                  </p:grpSp>
                </p:grpSp>
                <p:cxnSp>
                  <p:nvCxnSpPr>
                    <p:cNvPr id="44" name="Straight Connector 43"/>
                    <p:cNvCxnSpPr/>
                    <p:nvPr/>
                  </p:nvCxnSpPr>
                  <p:spPr>
                    <a:xfrm>
                      <a:off x="2786050" y="1571612"/>
                      <a:ext cx="392909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38"/>
                    <p:cNvSpPr txBox="1">
                      <a:spLocks noChangeArrowheads="1"/>
                    </p:cNvSpPr>
                    <p:nvPr/>
                  </p:nvSpPr>
                  <p:spPr bwMode="auto">
                    <a:xfrm>
                      <a:off x="4938714" y="1165440"/>
                      <a:ext cx="2163761" cy="406172"/>
                    </a:xfrm>
                    <a:prstGeom prst="rect">
                      <a:avLst/>
                    </a:prstGeom>
                    <a:noFill/>
                    <a:ln w="9525">
                      <a:noFill/>
                      <a:miter lim="800000"/>
                      <a:headEnd/>
                      <a:tailEnd/>
                    </a:ln>
                  </p:spPr>
                  <p:txBody>
                    <a:bodyPr wrap="square">
                      <a:spAutoFit/>
                    </a:bodyPr>
                    <a:lstStyle/>
                    <a:p>
                      <a:pPr algn="ctr"/>
                      <a:r>
                        <a:rPr lang="en-US" sz="2000" dirty="0" smtClean="0">
                          <a:solidFill>
                            <a:srgbClr val="000000"/>
                          </a:solidFill>
                          <a:latin typeface="Palatino Linotype" pitchFamily="18" charset="0"/>
                          <a:cs typeface="Arial" charset="0"/>
                        </a:rPr>
                        <a:t>TGGDTT</a:t>
                      </a:r>
                      <a:endParaRPr lang="en-US" sz="2000" dirty="0">
                        <a:solidFill>
                          <a:srgbClr val="000000"/>
                        </a:solidFill>
                        <a:latin typeface="Palatino Linotype" pitchFamily="18" charset="0"/>
                        <a:cs typeface="Arial" charset="0"/>
                      </a:endParaRPr>
                    </a:p>
                  </p:txBody>
                </p:sp>
                <p:sp>
                  <p:nvSpPr>
                    <p:cNvPr id="48" name="TextBox 38"/>
                    <p:cNvSpPr txBox="1">
                      <a:spLocks noChangeArrowheads="1"/>
                    </p:cNvSpPr>
                    <p:nvPr/>
                  </p:nvSpPr>
                  <p:spPr bwMode="auto">
                    <a:xfrm>
                      <a:off x="2714612" y="1671568"/>
                      <a:ext cx="4143404" cy="400110"/>
                    </a:xfrm>
                    <a:prstGeom prst="rect">
                      <a:avLst/>
                    </a:prstGeom>
                    <a:noFill/>
                    <a:ln w="9525">
                      <a:noFill/>
                      <a:miter lim="800000"/>
                      <a:headEnd/>
                      <a:tailEnd/>
                    </a:ln>
                  </p:spPr>
                  <p:txBody>
                    <a:bodyPr wrap="square">
                      <a:spAutoFit/>
                    </a:bodyPr>
                    <a:lstStyle/>
                    <a:p>
                      <a:pPr algn="ctr"/>
                      <a:r>
                        <a:rPr lang="en-US" sz="2000" i="1" dirty="0" err="1" smtClean="0">
                          <a:solidFill>
                            <a:srgbClr val="000000"/>
                          </a:solidFill>
                          <a:latin typeface="Palatino Linotype" pitchFamily="18" charset="0"/>
                          <a:cs typeface="Arial" charset="0"/>
                        </a:rPr>
                        <a:t>Mua</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vật</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tư</a:t>
                      </a:r>
                      <a:r>
                        <a:rPr lang="en-US" sz="2000" i="1" dirty="0" smtClean="0">
                          <a:solidFill>
                            <a:srgbClr val="000000"/>
                          </a:solidFill>
                          <a:latin typeface="Palatino Linotype" pitchFamily="18" charset="0"/>
                          <a:cs typeface="Arial" charset="0"/>
                        </a:rPr>
                        <a:t>, TSCĐ </a:t>
                      </a:r>
                      <a:r>
                        <a:rPr lang="en-US" sz="2000" i="1" dirty="0" err="1" smtClean="0">
                          <a:solidFill>
                            <a:srgbClr val="000000"/>
                          </a:solidFill>
                          <a:latin typeface="Palatino Linotype" pitchFamily="18" charset="0"/>
                          <a:cs typeface="Arial" charset="0"/>
                        </a:rPr>
                        <a:t>chưa</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thanh</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toán</a:t>
                      </a:r>
                      <a:endParaRPr lang="en-US" sz="2000" i="1" dirty="0">
                        <a:solidFill>
                          <a:srgbClr val="000000"/>
                        </a:solidFill>
                        <a:latin typeface="Palatino Linotype" pitchFamily="18" charset="0"/>
                        <a:cs typeface="Arial" charset="0"/>
                      </a:endParaRPr>
                    </a:p>
                  </p:txBody>
                </p:sp>
              </p:grpSp>
            </p:grpSp>
          </p:grpSp>
          <p:sp>
            <p:nvSpPr>
              <p:cNvPr id="49" name="TextBox 38"/>
              <p:cNvSpPr txBox="1">
                <a:spLocks noChangeArrowheads="1"/>
              </p:cNvSpPr>
              <p:nvPr/>
            </p:nvSpPr>
            <p:spPr bwMode="auto">
              <a:xfrm>
                <a:off x="2867012" y="2743138"/>
                <a:ext cx="4143404" cy="400110"/>
              </a:xfrm>
              <a:prstGeom prst="rect">
                <a:avLst/>
              </a:prstGeom>
              <a:noFill/>
              <a:ln w="9525">
                <a:noFill/>
                <a:miter lim="800000"/>
                <a:headEnd/>
                <a:tailEnd/>
              </a:ln>
            </p:spPr>
            <p:txBody>
              <a:bodyPr wrap="square">
                <a:spAutoFit/>
              </a:bodyPr>
              <a:lstStyle/>
              <a:p>
                <a:pPr algn="ctr"/>
                <a:r>
                  <a:rPr lang="en-US" sz="2000" i="1" dirty="0" err="1" smtClean="0">
                    <a:solidFill>
                      <a:srgbClr val="000000"/>
                    </a:solidFill>
                    <a:latin typeface="Palatino Linotype" pitchFamily="18" charset="0"/>
                    <a:cs typeface="Arial" charset="0"/>
                  </a:rPr>
                  <a:t>Mua</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vật</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tư</a:t>
                </a:r>
                <a:r>
                  <a:rPr lang="en-US" sz="2000" i="1" dirty="0" smtClean="0">
                    <a:solidFill>
                      <a:srgbClr val="000000"/>
                    </a:solidFill>
                    <a:latin typeface="Palatino Linotype" pitchFamily="18" charset="0"/>
                    <a:cs typeface="Arial" charset="0"/>
                  </a:rPr>
                  <a:t>, TSCĐ </a:t>
                </a:r>
                <a:r>
                  <a:rPr lang="en-US" sz="2000" i="1" dirty="0" err="1" smtClean="0">
                    <a:solidFill>
                      <a:srgbClr val="000000"/>
                    </a:solidFill>
                    <a:latin typeface="Palatino Linotype" pitchFamily="18" charset="0"/>
                    <a:cs typeface="Arial" charset="0"/>
                  </a:rPr>
                  <a:t>đã</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thanh</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toán</a:t>
                </a:r>
                <a:endParaRPr lang="en-US" sz="2000" i="1" dirty="0">
                  <a:solidFill>
                    <a:srgbClr val="000000"/>
                  </a:solidFill>
                  <a:latin typeface="Palatino Linotype" pitchFamily="18" charset="0"/>
                  <a:cs typeface="Arial" charset="0"/>
                </a:endParaRPr>
              </a:p>
            </p:txBody>
          </p:sp>
        </p:grpSp>
      </p:grpSp>
      <p:sp>
        <p:nvSpPr>
          <p:cNvPr id="57" name="Rectangle 5"/>
          <p:cNvSpPr>
            <a:spLocks noChangeArrowheads="1"/>
          </p:cNvSpPr>
          <p:nvPr/>
        </p:nvSpPr>
        <p:spPr bwMode="auto">
          <a:xfrm>
            <a:off x="381000" y="76200"/>
            <a:ext cx="8534400" cy="504112"/>
          </a:xfrm>
          <a:prstGeom prst="rect">
            <a:avLst/>
          </a:prstGeom>
          <a:noFill/>
          <a:ln w="12700">
            <a:noFill/>
            <a:miter lim="800000"/>
            <a:headEnd/>
            <a:tailEnd/>
          </a:ln>
        </p:spPr>
        <p:txBody>
          <a:bodyPr lIns="90488" tIns="44450" rIns="90488" bIns="44450">
            <a:spAutoFit/>
          </a:bodyPr>
          <a:lstStyle/>
          <a:p>
            <a:pPr algn="ctr" eaLnBrk="0" hangingPunct="0">
              <a:lnSpc>
                <a:spcPct val="120000"/>
              </a:lnSpc>
              <a:buClr>
                <a:srgbClr val="CC3300"/>
              </a:buClr>
            </a:pPr>
            <a:r>
              <a:rPr lang="en-US" sz="2400" b="1" dirty="0" smtClean="0">
                <a:latin typeface="Palatino Linotype" pitchFamily="18" charset="0"/>
              </a:rPr>
              <a:t>1.3.1. </a:t>
            </a:r>
            <a:r>
              <a:rPr lang="en-US" sz="2400" b="1" dirty="0" err="1" smtClean="0">
                <a:latin typeface="Palatino Linotype" pitchFamily="18" charset="0"/>
              </a:rPr>
              <a:t>Kế</a:t>
            </a:r>
            <a:r>
              <a:rPr lang="en-US" sz="2400" b="1" dirty="0" smtClean="0">
                <a:latin typeface="Palatino Linotype" pitchFamily="18" charset="0"/>
              </a:rPr>
              <a:t> </a:t>
            </a:r>
            <a:r>
              <a:rPr lang="en-US" sz="2400" b="1" dirty="0" err="1" smtClean="0">
                <a:latin typeface="Palatino Linotype" pitchFamily="18" charset="0"/>
              </a:rPr>
              <a:t>toán</a:t>
            </a:r>
            <a:r>
              <a:rPr lang="en-US" sz="2400" b="1" dirty="0" smtClean="0">
                <a:latin typeface="Palatino Linotype" pitchFamily="18" charset="0"/>
              </a:rPr>
              <a:t> </a:t>
            </a:r>
            <a:r>
              <a:rPr lang="en-US" sz="2400" b="1" dirty="0" err="1" smtClean="0">
                <a:latin typeface="Palatino Linotype" pitchFamily="18" charset="0"/>
              </a:rPr>
              <a:t>các</a:t>
            </a:r>
            <a:r>
              <a:rPr lang="en-US" sz="2400" b="1" dirty="0" smtClean="0">
                <a:latin typeface="Palatino Linotype" pitchFamily="18" charset="0"/>
              </a:rPr>
              <a:t> </a:t>
            </a:r>
            <a:r>
              <a:rPr lang="en-US" sz="2400" b="1" dirty="0" err="1" smtClean="0">
                <a:latin typeface="Palatino Linotype" pitchFamily="18" charset="0"/>
              </a:rPr>
              <a:t>giao</a:t>
            </a:r>
            <a:r>
              <a:rPr lang="en-US" sz="2400" b="1" dirty="0" smtClean="0">
                <a:latin typeface="Palatino Linotype" pitchFamily="18" charset="0"/>
              </a:rPr>
              <a:t> </a:t>
            </a:r>
            <a:r>
              <a:rPr lang="en-US" sz="2400" b="1" dirty="0" err="1" smtClean="0">
                <a:latin typeface="Palatino Linotype" pitchFamily="18" charset="0"/>
              </a:rPr>
              <a:t>dịch</a:t>
            </a:r>
            <a:r>
              <a:rPr lang="en-US" sz="2400" b="1" dirty="0" smtClean="0">
                <a:latin typeface="Palatino Linotype" pitchFamily="18" charset="0"/>
              </a:rPr>
              <a:t> </a:t>
            </a:r>
            <a:r>
              <a:rPr lang="en-US" sz="2400" b="1" dirty="0" err="1" smtClean="0">
                <a:latin typeface="Palatino Linotype" pitchFamily="18" charset="0"/>
              </a:rPr>
              <a:t>bằng</a:t>
            </a:r>
            <a:r>
              <a:rPr lang="en-US" sz="2400" b="1" dirty="0" smtClean="0">
                <a:latin typeface="Palatino Linotype" pitchFamily="18" charset="0"/>
              </a:rPr>
              <a:t> </a:t>
            </a:r>
            <a:r>
              <a:rPr lang="en-US" sz="2400" b="1" dirty="0" err="1" smtClean="0">
                <a:latin typeface="Palatino Linotype" pitchFamily="18" charset="0"/>
              </a:rPr>
              <a:t>ngoại</a:t>
            </a:r>
            <a:r>
              <a:rPr lang="en-US" sz="2400" b="1" dirty="0" smtClean="0">
                <a:latin typeface="Palatino Linotype" pitchFamily="18" charset="0"/>
              </a:rPr>
              <a:t> </a:t>
            </a:r>
            <a:r>
              <a:rPr lang="en-US" sz="2400" b="1" dirty="0" err="1" smtClean="0">
                <a:latin typeface="Palatino Linotype" pitchFamily="18" charset="0"/>
              </a:rPr>
              <a:t>tệ</a:t>
            </a:r>
            <a:r>
              <a:rPr lang="en-US" sz="2400" b="1" dirty="0" smtClean="0">
                <a:latin typeface="Palatino Linotype" pitchFamily="18" charset="0"/>
              </a:rPr>
              <a:t> </a:t>
            </a:r>
            <a:r>
              <a:rPr lang="en-US" sz="2400" b="1" dirty="0" err="1" smtClean="0">
                <a:latin typeface="Palatino Linotype" pitchFamily="18" charset="0"/>
              </a:rPr>
              <a:t>phát</a:t>
            </a:r>
            <a:r>
              <a:rPr lang="en-US" sz="2400" b="1" dirty="0" smtClean="0">
                <a:latin typeface="Palatino Linotype" pitchFamily="18" charset="0"/>
              </a:rPr>
              <a:t> </a:t>
            </a:r>
            <a:r>
              <a:rPr lang="en-US" sz="2400" b="1" dirty="0" err="1" smtClean="0">
                <a:latin typeface="Palatino Linotype" pitchFamily="18" charset="0"/>
              </a:rPr>
              <a:t>sinh</a:t>
            </a:r>
            <a:r>
              <a:rPr lang="en-US" sz="2400" b="1" dirty="0" smtClean="0">
                <a:latin typeface="Palatino Linotype" pitchFamily="18" charset="0"/>
              </a:rPr>
              <a:t> </a:t>
            </a:r>
            <a:r>
              <a:rPr lang="en-US" sz="2400" b="1" dirty="0" err="1" smtClean="0">
                <a:latin typeface="Palatino Linotype" pitchFamily="18" charset="0"/>
              </a:rPr>
              <a:t>trong</a:t>
            </a:r>
            <a:r>
              <a:rPr lang="en-US" sz="2400" b="1" dirty="0" smtClean="0">
                <a:latin typeface="Palatino Linotype" pitchFamily="18" charset="0"/>
              </a:rPr>
              <a:t> </a:t>
            </a:r>
            <a:r>
              <a:rPr lang="en-US" sz="2400" b="1" dirty="0" err="1" smtClean="0">
                <a:latin typeface="Palatino Linotype" pitchFamily="18" charset="0"/>
              </a:rPr>
              <a:t>kỳ</a:t>
            </a:r>
            <a:endParaRPr lang="en-US" sz="2200" b="1" dirty="0">
              <a:latin typeface="Palatino Linotype" pitchFamily="18" charset="0"/>
            </a:endParaRPr>
          </a:p>
        </p:txBody>
      </p:sp>
      <p:sp>
        <p:nvSpPr>
          <p:cNvPr id="58" name="TextBox 57"/>
          <p:cNvSpPr txBox="1"/>
          <p:nvPr/>
        </p:nvSpPr>
        <p:spPr>
          <a:xfrm>
            <a:off x="200025" y="1465263"/>
            <a:ext cx="1163638" cy="2800767"/>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a:defRPr/>
            </a:pPr>
            <a:r>
              <a:rPr lang="en-US" sz="2200" i="1" dirty="0" err="1">
                <a:solidFill>
                  <a:schemeClr val="tx1"/>
                </a:solidFill>
                <a:latin typeface="Palatino Linotype" pitchFamily="18" charset="0"/>
                <a:cs typeface="Arial" charset="0"/>
              </a:rPr>
              <a:t>Sơ</a:t>
            </a:r>
            <a:r>
              <a:rPr lang="en-US" sz="2200" i="1" dirty="0">
                <a:solidFill>
                  <a:schemeClr val="tx1"/>
                </a:solidFill>
                <a:latin typeface="Palatino Linotype" pitchFamily="18" charset="0"/>
                <a:cs typeface="Arial" charset="0"/>
              </a:rPr>
              <a:t> </a:t>
            </a:r>
            <a:r>
              <a:rPr lang="en-US" sz="2200" i="1" dirty="0" err="1">
                <a:solidFill>
                  <a:schemeClr val="tx1"/>
                </a:solidFill>
                <a:latin typeface="Palatino Linotype" pitchFamily="18" charset="0"/>
                <a:cs typeface="Arial" charset="0"/>
              </a:rPr>
              <a:t>đồ</a:t>
            </a:r>
            <a:r>
              <a:rPr lang="en-US" sz="2200" i="1" dirty="0">
                <a:solidFill>
                  <a:schemeClr val="tx1"/>
                </a:solidFill>
                <a:latin typeface="Palatino Linotype" pitchFamily="18" charset="0"/>
                <a:cs typeface="Arial" charset="0"/>
              </a:rPr>
              <a:t> 1: </a:t>
            </a:r>
            <a:r>
              <a:rPr lang="en-US" sz="2200" i="1" dirty="0" err="1" smtClean="0">
                <a:solidFill>
                  <a:schemeClr val="tx1"/>
                </a:solidFill>
                <a:latin typeface="Palatino Linotype" pitchFamily="18" charset="0"/>
                <a:cs typeface="Arial" charset="0"/>
              </a:rPr>
              <a:t>Trình</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tự</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kế</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toán</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mua</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vật</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tư</a:t>
            </a:r>
            <a:r>
              <a:rPr lang="en-US" sz="2200" i="1" dirty="0" smtClean="0">
                <a:solidFill>
                  <a:schemeClr val="tx1"/>
                </a:solidFill>
                <a:latin typeface="Palatino Linotype" pitchFamily="18" charset="0"/>
                <a:cs typeface="Arial" charset="0"/>
              </a:rPr>
              <a:t>, TSCĐ </a:t>
            </a:r>
            <a:r>
              <a:rPr lang="en-US" sz="2200" i="1" dirty="0" err="1" smtClean="0">
                <a:solidFill>
                  <a:schemeClr val="tx1"/>
                </a:solidFill>
                <a:latin typeface="Palatino Linotype" pitchFamily="18" charset="0"/>
                <a:cs typeface="Arial" charset="0"/>
              </a:rPr>
              <a:t>bằng</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ngoại</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tệ</a:t>
            </a:r>
            <a:endParaRPr lang="en-US" sz="2200" i="1" dirty="0">
              <a:solidFill>
                <a:schemeClr val="tx1"/>
              </a:solidFill>
              <a:latin typeface="Palatino Linotype" pitchFamily="18" charset="0"/>
              <a:cs typeface="Arial"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Copyright  Bộ môn KTTC- Khoa Kế toán - HVTC</a:t>
            </a:r>
            <a:endParaRPr lang="en-US"/>
          </a:p>
        </p:txBody>
      </p:sp>
      <p:sp>
        <p:nvSpPr>
          <p:cNvPr id="3" name="Slide Number Placeholder 2"/>
          <p:cNvSpPr>
            <a:spLocks noGrp="1"/>
          </p:cNvSpPr>
          <p:nvPr>
            <p:ph type="sldNum" sz="quarter" idx="12"/>
          </p:nvPr>
        </p:nvSpPr>
        <p:spPr/>
        <p:txBody>
          <a:bodyPr/>
          <a:lstStyle/>
          <a:p>
            <a:fld id="{515BE236-A55D-4E54-AEC4-A49F30DAC288}" type="slidenum">
              <a:rPr lang="en-US" smtClean="0"/>
              <a:pPr/>
              <a:t>34</a:t>
            </a:fld>
            <a:endParaRPr lang="en-US"/>
          </a:p>
        </p:txBody>
      </p:sp>
      <p:sp>
        <p:nvSpPr>
          <p:cNvPr id="58" name="TextBox 57"/>
          <p:cNvSpPr txBox="1"/>
          <p:nvPr/>
        </p:nvSpPr>
        <p:spPr>
          <a:xfrm>
            <a:off x="485776" y="1087923"/>
            <a:ext cx="7658124" cy="76944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defRPr/>
            </a:pPr>
            <a:r>
              <a:rPr lang="en-US" sz="2200" i="1" dirty="0" err="1">
                <a:solidFill>
                  <a:schemeClr val="tx1"/>
                </a:solidFill>
                <a:latin typeface="Palatino Linotype" pitchFamily="18" charset="0"/>
                <a:cs typeface="Arial" charset="0"/>
              </a:rPr>
              <a:t>Sơ</a:t>
            </a:r>
            <a:r>
              <a:rPr lang="en-US" sz="2200" i="1" dirty="0">
                <a:solidFill>
                  <a:schemeClr val="tx1"/>
                </a:solidFill>
                <a:latin typeface="Palatino Linotype" pitchFamily="18" charset="0"/>
                <a:cs typeface="Arial" charset="0"/>
              </a:rPr>
              <a:t> </a:t>
            </a:r>
            <a:r>
              <a:rPr lang="en-US" sz="2200" i="1" dirty="0" err="1">
                <a:solidFill>
                  <a:schemeClr val="tx1"/>
                </a:solidFill>
                <a:latin typeface="Palatino Linotype" pitchFamily="18" charset="0"/>
                <a:cs typeface="Arial" charset="0"/>
              </a:rPr>
              <a:t>đồ</a:t>
            </a:r>
            <a:r>
              <a:rPr lang="en-US" sz="2200" i="1" dirty="0">
                <a:solidFill>
                  <a:schemeClr val="tx1"/>
                </a:solidFill>
                <a:latin typeface="Palatino Linotype" pitchFamily="18" charset="0"/>
                <a:cs typeface="Arial" charset="0"/>
              </a:rPr>
              <a:t> </a:t>
            </a:r>
            <a:r>
              <a:rPr lang="en-US" sz="2200" i="1" dirty="0" smtClean="0">
                <a:solidFill>
                  <a:schemeClr val="tx1"/>
                </a:solidFill>
                <a:latin typeface="Palatino Linotype" pitchFamily="18" charset="0"/>
                <a:cs typeface="Arial" charset="0"/>
              </a:rPr>
              <a:t>2: </a:t>
            </a:r>
            <a:r>
              <a:rPr lang="en-US" sz="2200" i="1" dirty="0" err="1" smtClean="0">
                <a:solidFill>
                  <a:schemeClr val="tx1"/>
                </a:solidFill>
                <a:latin typeface="Palatino Linotype" pitchFamily="18" charset="0"/>
                <a:cs typeface="Arial" charset="0"/>
              </a:rPr>
              <a:t>Trình</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tự</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kế</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toán</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ứng</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trước</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tiền</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mua</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vật</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tư</a:t>
            </a:r>
            <a:r>
              <a:rPr lang="en-US" sz="2200" i="1" dirty="0" smtClean="0">
                <a:solidFill>
                  <a:schemeClr val="tx1"/>
                </a:solidFill>
                <a:latin typeface="Palatino Linotype" pitchFamily="18" charset="0"/>
                <a:cs typeface="Arial" charset="0"/>
              </a:rPr>
              <a:t>, TSCĐ </a:t>
            </a:r>
            <a:r>
              <a:rPr lang="en-US" sz="2200" i="1" dirty="0" err="1" smtClean="0">
                <a:solidFill>
                  <a:schemeClr val="tx1"/>
                </a:solidFill>
                <a:latin typeface="Palatino Linotype" pitchFamily="18" charset="0"/>
                <a:cs typeface="Arial" charset="0"/>
              </a:rPr>
              <a:t>bằng</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ngoại</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tệ</a:t>
            </a:r>
            <a:endParaRPr lang="en-US" sz="2200" i="1" dirty="0">
              <a:solidFill>
                <a:schemeClr val="tx1"/>
              </a:solidFill>
              <a:latin typeface="Palatino Linotype" pitchFamily="18" charset="0"/>
              <a:cs typeface="Arial" charset="0"/>
            </a:endParaRPr>
          </a:p>
        </p:txBody>
      </p:sp>
      <p:grpSp>
        <p:nvGrpSpPr>
          <p:cNvPr id="5" name="Group 54"/>
          <p:cNvGrpSpPr/>
          <p:nvPr/>
        </p:nvGrpSpPr>
        <p:grpSpPr>
          <a:xfrm>
            <a:off x="-428660" y="2285992"/>
            <a:ext cx="8245478" cy="3601524"/>
            <a:chOff x="1184306" y="2000241"/>
            <a:chExt cx="8245478" cy="3601524"/>
          </a:xfrm>
        </p:grpSpPr>
        <p:grpSp>
          <p:nvGrpSpPr>
            <p:cNvPr id="8" name="Group 52"/>
            <p:cNvGrpSpPr/>
            <p:nvPr/>
          </p:nvGrpSpPr>
          <p:grpSpPr>
            <a:xfrm>
              <a:off x="1184306" y="2000241"/>
              <a:ext cx="8245478" cy="3601524"/>
              <a:chOff x="1179513" y="2022701"/>
              <a:chExt cx="8245478" cy="3601524"/>
            </a:xfrm>
          </p:grpSpPr>
          <p:cxnSp>
            <p:nvCxnSpPr>
              <p:cNvPr id="41" name="Straight Connector 40"/>
              <p:cNvCxnSpPr/>
              <p:nvPr/>
            </p:nvCxnSpPr>
            <p:spPr>
              <a:xfrm rot="5400000">
                <a:off x="3714744" y="4143380"/>
                <a:ext cx="2000264" cy="1588"/>
              </a:xfrm>
              <a:prstGeom prst="line">
                <a:avLst/>
              </a:prstGeom>
              <a:ln w="12700"/>
            </p:spPr>
            <p:style>
              <a:lnRef idx="1">
                <a:schemeClr val="dk1"/>
              </a:lnRef>
              <a:fillRef idx="0">
                <a:schemeClr val="dk1"/>
              </a:fillRef>
              <a:effectRef idx="0">
                <a:schemeClr val="dk1"/>
              </a:effectRef>
              <a:fontRef idx="minor">
                <a:schemeClr val="tx1"/>
              </a:fontRef>
            </p:style>
          </p:cxnSp>
          <p:grpSp>
            <p:nvGrpSpPr>
              <p:cNvPr id="10" name="Group 51"/>
              <p:cNvGrpSpPr/>
              <p:nvPr/>
            </p:nvGrpSpPr>
            <p:grpSpPr>
              <a:xfrm>
                <a:off x="1179513" y="2022701"/>
                <a:ext cx="8245478" cy="3601524"/>
                <a:chOff x="1179513" y="2022701"/>
                <a:chExt cx="8245478" cy="3601524"/>
              </a:xfrm>
            </p:grpSpPr>
            <p:grpSp>
              <p:nvGrpSpPr>
                <p:cNvPr id="12" name="Group 44"/>
                <p:cNvGrpSpPr>
                  <a:grpSpLocks/>
                </p:cNvGrpSpPr>
                <p:nvPr/>
              </p:nvGrpSpPr>
              <p:grpSpPr bwMode="auto">
                <a:xfrm>
                  <a:off x="1179513" y="2022701"/>
                  <a:ext cx="8245478" cy="3601524"/>
                  <a:chOff x="1041400" y="2766293"/>
                  <a:chExt cx="8245479" cy="3547239"/>
                </a:xfrm>
              </p:grpSpPr>
              <p:grpSp>
                <p:nvGrpSpPr>
                  <p:cNvPr id="13" name="Group 43"/>
                  <p:cNvGrpSpPr>
                    <a:grpSpLocks/>
                  </p:cNvGrpSpPr>
                  <p:nvPr/>
                </p:nvGrpSpPr>
                <p:grpSpPr bwMode="auto">
                  <a:xfrm>
                    <a:off x="2571750" y="4736407"/>
                    <a:ext cx="5143476" cy="1351785"/>
                    <a:chOff x="2571750" y="4736407"/>
                    <a:chExt cx="5143476" cy="1351785"/>
                  </a:xfrm>
                </p:grpSpPr>
                <p:grpSp>
                  <p:nvGrpSpPr>
                    <p:cNvPr id="14" name="Group 46"/>
                    <p:cNvGrpSpPr>
                      <a:grpSpLocks/>
                    </p:cNvGrpSpPr>
                    <p:nvPr/>
                  </p:nvGrpSpPr>
                  <p:grpSpPr bwMode="auto">
                    <a:xfrm>
                      <a:off x="5214913" y="4736407"/>
                      <a:ext cx="2500313" cy="1351785"/>
                      <a:chOff x="5214913" y="4736407"/>
                      <a:chExt cx="2500313" cy="1351785"/>
                    </a:xfrm>
                  </p:grpSpPr>
                  <p:cxnSp>
                    <p:nvCxnSpPr>
                      <p:cNvPr id="37" name="Straight Connector 12"/>
                      <p:cNvCxnSpPr/>
                      <p:nvPr/>
                    </p:nvCxnSpPr>
                    <p:spPr>
                      <a:xfrm flipV="1">
                        <a:off x="6000731" y="5073928"/>
                        <a:ext cx="1006475" cy="14285"/>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14"/>
                      <p:cNvSpPr txBox="1">
                        <a:spLocks noChangeArrowheads="1"/>
                      </p:cNvSpPr>
                      <p:nvPr/>
                    </p:nvSpPr>
                    <p:spPr bwMode="auto">
                      <a:xfrm>
                        <a:off x="5214913" y="4736407"/>
                        <a:ext cx="250031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635</a:t>
                        </a:r>
                        <a:endParaRPr lang="en-US" sz="2000" b="1" dirty="0">
                          <a:solidFill>
                            <a:srgbClr val="000000"/>
                          </a:solidFill>
                          <a:latin typeface="Palatino Linotype" pitchFamily="18" charset="0"/>
                        </a:endParaRPr>
                      </a:p>
                    </p:txBody>
                  </p:sp>
                  <p:cxnSp>
                    <p:nvCxnSpPr>
                      <p:cNvPr id="39" name="Straight Connector 18"/>
                      <p:cNvCxnSpPr/>
                      <p:nvPr/>
                    </p:nvCxnSpPr>
                    <p:spPr>
                      <a:xfrm rot="5400000">
                        <a:off x="6112782" y="5587409"/>
                        <a:ext cx="999978"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6" name="Straight Arrow Connector 32"/>
                    <p:cNvCxnSpPr/>
                    <p:nvPr/>
                  </p:nvCxnSpPr>
                  <p:spPr>
                    <a:xfrm>
                      <a:off x="2571750" y="5840525"/>
                      <a:ext cx="4000501" cy="1587"/>
                    </a:xfrm>
                    <a:prstGeom prst="straightConnector1">
                      <a:avLst/>
                    </a:prstGeom>
                    <a:ln>
                      <a:solidFill>
                        <a:schemeClr val="tx1"/>
                      </a:solidFill>
                      <a:headEnd type="stealth"/>
                      <a:tailEnd type="arrow"/>
                    </a:ln>
                  </p:spPr>
                  <p:style>
                    <a:lnRef idx="1">
                      <a:schemeClr val="accent1"/>
                    </a:lnRef>
                    <a:fillRef idx="0">
                      <a:schemeClr val="accent1"/>
                    </a:fillRef>
                    <a:effectRef idx="0">
                      <a:schemeClr val="accent1"/>
                    </a:effectRef>
                    <a:fontRef idx="minor">
                      <a:schemeClr val="tx1"/>
                    </a:fontRef>
                  </p:style>
                </p:cxnSp>
              </p:grpSp>
              <p:grpSp>
                <p:nvGrpSpPr>
                  <p:cNvPr id="16" name="Group 42"/>
                  <p:cNvGrpSpPr>
                    <a:grpSpLocks/>
                  </p:cNvGrpSpPr>
                  <p:nvPr/>
                </p:nvGrpSpPr>
                <p:grpSpPr bwMode="auto">
                  <a:xfrm>
                    <a:off x="1041400" y="2766293"/>
                    <a:ext cx="8245479" cy="3547239"/>
                    <a:chOff x="1041400" y="2741241"/>
                    <a:chExt cx="8245479" cy="3547239"/>
                  </a:xfrm>
                </p:grpSpPr>
                <p:sp>
                  <p:nvSpPr>
                    <p:cNvPr id="15" name="TextBox 37"/>
                    <p:cNvSpPr txBox="1">
                      <a:spLocks noChangeArrowheads="1"/>
                    </p:cNvSpPr>
                    <p:nvPr/>
                  </p:nvSpPr>
                  <p:spPr bwMode="auto">
                    <a:xfrm>
                      <a:off x="5035463" y="5442842"/>
                      <a:ext cx="1603330" cy="400052"/>
                    </a:xfrm>
                    <a:prstGeom prst="rect">
                      <a:avLst/>
                    </a:prstGeom>
                    <a:noFill/>
                    <a:ln w="9525">
                      <a:noFill/>
                      <a:miter lim="800000"/>
                      <a:headEnd/>
                      <a:tailEnd/>
                    </a:ln>
                  </p:spPr>
                  <p:txBody>
                    <a:bodyPr>
                      <a:spAutoFit/>
                    </a:bodyPr>
                    <a:lstStyle/>
                    <a:p>
                      <a:pPr algn="ctr"/>
                      <a:r>
                        <a:rPr lang="en-US" sz="2000" dirty="0" err="1" smtClean="0">
                          <a:solidFill>
                            <a:srgbClr val="000000"/>
                          </a:solidFill>
                          <a:latin typeface="Palatino Linotype" pitchFamily="18" charset="0"/>
                          <a:cs typeface="Arial" charset="0"/>
                        </a:rPr>
                        <a:t>Lỗ</a:t>
                      </a:r>
                      <a:r>
                        <a:rPr lang="en-US" sz="2000" dirty="0" smtClean="0">
                          <a:solidFill>
                            <a:srgbClr val="000000"/>
                          </a:solidFill>
                          <a:latin typeface="Palatino Linotype" pitchFamily="18" charset="0"/>
                          <a:cs typeface="Arial" charset="0"/>
                        </a:rPr>
                        <a:t> CL TG</a:t>
                      </a:r>
                      <a:endParaRPr lang="en-US" sz="2000" dirty="0">
                        <a:solidFill>
                          <a:srgbClr val="000000"/>
                        </a:solidFill>
                        <a:latin typeface="Palatino Linotype" pitchFamily="18" charset="0"/>
                        <a:cs typeface="Arial" charset="0"/>
                      </a:endParaRPr>
                    </a:p>
                  </p:txBody>
                </p:sp>
                <p:grpSp>
                  <p:nvGrpSpPr>
                    <p:cNvPr id="18" name="Group 40"/>
                    <p:cNvGrpSpPr>
                      <a:grpSpLocks/>
                    </p:cNvGrpSpPr>
                    <p:nvPr/>
                  </p:nvGrpSpPr>
                  <p:grpSpPr bwMode="auto">
                    <a:xfrm>
                      <a:off x="1041400" y="2741241"/>
                      <a:ext cx="8245479" cy="3547239"/>
                      <a:chOff x="1041400" y="2741241"/>
                      <a:chExt cx="8245479" cy="3547239"/>
                    </a:xfrm>
                  </p:grpSpPr>
                  <p:sp>
                    <p:nvSpPr>
                      <p:cNvPr id="17" name="TextBox 11"/>
                      <p:cNvSpPr txBox="1">
                        <a:spLocks noChangeArrowheads="1"/>
                      </p:cNvSpPr>
                      <p:nvPr/>
                    </p:nvSpPr>
                    <p:spPr bwMode="auto">
                      <a:xfrm>
                        <a:off x="5072066" y="2741241"/>
                        <a:ext cx="421481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331</a:t>
                        </a:r>
                        <a:endParaRPr lang="en-US" sz="2000" b="1" dirty="0">
                          <a:solidFill>
                            <a:srgbClr val="000000"/>
                          </a:solidFill>
                          <a:latin typeface="Palatino Linotype" pitchFamily="18" charset="0"/>
                        </a:endParaRPr>
                      </a:p>
                    </p:txBody>
                  </p:sp>
                  <p:grpSp>
                    <p:nvGrpSpPr>
                      <p:cNvPr id="21" name="Group 35"/>
                      <p:cNvGrpSpPr>
                        <a:grpSpLocks/>
                      </p:cNvGrpSpPr>
                      <p:nvPr/>
                    </p:nvGrpSpPr>
                    <p:grpSpPr bwMode="auto">
                      <a:xfrm>
                        <a:off x="1041400" y="2766121"/>
                        <a:ext cx="5530851" cy="3522359"/>
                        <a:chOff x="1041400" y="2766121"/>
                        <a:chExt cx="5530851" cy="3522359"/>
                      </a:xfrm>
                    </p:grpSpPr>
                    <p:cxnSp>
                      <p:nvCxnSpPr>
                        <p:cNvPr id="19" name="Straight Arrow Connector 18"/>
                        <p:cNvCxnSpPr/>
                        <p:nvPr/>
                      </p:nvCxnSpPr>
                      <p:spPr>
                        <a:xfrm>
                          <a:off x="2643187" y="3859957"/>
                          <a:ext cx="3929064" cy="1587"/>
                        </a:xfrm>
                        <a:prstGeom prst="straightConnector1">
                          <a:avLst/>
                        </a:prstGeom>
                        <a:ln>
                          <a:solidFill>
                            <a:schemeClr val="tx1"/>
                          </a:solidFill>
                          <a:headEnd type="stealth"/>
                          <a:tailEnd type="arrow"/>
                        </a:ln>
                      </p:spPr>
                      <p:style>
                        <a:lnRef idx="1">
                          <a:schemeClr val="accent1"/>
                        </a:lnRef>
                        <a:fillRef idx="0">
                          <a:schemeClr val="accent1"/>
                        </a:fillRef>
                        <a:effectRef idx="0">
                          <a:schemeClr val="accent1"/>
                        </a:effectRef>
                        <a:fontRef idx="minor">
                          <a:schemeClr val="tx1"/>
                        </a:fontRef>
                      </p:style>
                    </p:cxnSp>
                    <p:grpSp>
                      <p:nvGrpSpPr>
                        <p:cNvPr id="29" name="Group 33"/>
                        <p:cNvGrpSpPr>
                          <a:grpSpLocks/>
                        </p:cNvGrpSpPr>
                        <p:nvPr/>
                      </p:nvGrpSpPr>
                      <p:grpSpPr bwMode="auto">
                        <a:xfrm>
                          <a:off x="1041400" y="2766121"/>
                          <a:ext cx="3445202" cy="3522359"/>
                          <a:chOff x="1041400" y="2766121"/>
                          <a:chExt cx="3445202" cy="3522359"/>
                        </a:xfrm>
                      </p:grpSpPr>
                      <p:cxnSp>
                        <p:nvCxnSpPr>
                          <p:cNvPr id="22" name="Straight Connector 21"/>
                          <p:cNvCxnSpPr/>
                          <p:nvPr/>
                        </p:nvCxnSpPr>
                        <p:spPr>
                          <a:xfrm>
                            <a:off x="1785937" y="3142512"/>
                            <a:ext cx="1571625" cy="1587"/>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945575" y="3836942"/>
                            <a:ext cx="1288863"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915412" y="5644842"/>
                            <a:ext cx="1285688"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5"/>
                          <p:cNvSpPr txBox="1">
                            <a:spLocks noChangeArrowheads="1"/>
                          </p:cNvSpPr>
                          <p:nvPr/>
                        </p:nvSpPr>
                        <p:spPr bwMode="auto">
                          <a:xfrm>
                            <a:off x="1041400" y="2766121"/>
                            <a:ext cx="305276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111(2), 112(2)</a:t>
                            </a:r>
                            <a:endParaRPr lang="en-US" sz="2000" b="1" dirty="0">
                              <a:solidFill>
                                <a:srgbClr val="000000"/>
                              </a:solidFill>
                              <a:latin typeface="Palatino Linotype" pitchFamily="18" charset="0"/>
                            </a:endParaRPr>
                          </a:p>
                        </p:txBody>
                      </p:sp>
                      <p:sp>
                        <p:nvSpPr>
                          <p:cNvPr id="26" name="TextBox 26"/>
                          <p:cNvSpPr txBox="1">
                            <a:spLocks noChangeArrowheads="1"/>
                          </p:cNvSpPr>
                          <p:nvPr/>
                        </p:nvSpPr>
                        <p:spPr bwMode="auto">
                          <a:xfrm>
                            <a:off x="1500188" y="4589832"/>
                            <a:ext cx="2370137" cy="400050"/>
                          </a:xfrm>
                          <a:prstGeom prst="rect">
                            <a:avLst/>
                          </a:prstGeom>
                          <a:noFill/>
                          <a:ln w="9525">
                            <a:noFill/>
                            <a:miter lim="800000"/>
                            <a:headEnd/>
                            <a:tailEnd/>
                          </a:ln>
                        </p:spPr>
                        <p:txBody>
                          <a:bodyPr>
                            <a:spAutoFit/>
                          </a:bodyPr>
                          <a:lstStyle/>
                          <a:p>
                            <a:pPr algn="ctr"/>
                            <a:r>
                              <a:rPr lang="en-US" sz="2000" b="1" dirty="0" smtClean="0">
                                <a:solidFill>
                                  <a:srgbClr val="000000"/>
                                </a:solidFill>
                                <a:latin typeface="Palatino Linotype" pitchFamily="18" charset="0"/>
                              </a:rPr>
                              <a:t>TK 515</a:t>
                            </a:r>
                            <a:endParaRPr lang="en-US" sz="2000" b="1" dirty="0">
                              <a:solidFill>
                                <a:srgbClr val="000000"/>
                              </a:solidFill>
                              <a:latin typeface="Palatino Linotype" pitchFamily="18" charset="0"/>
                            </a:endParaRPr>
                          </a:p>
                        </p:txBody>
                      </p:sp>
                      <p:sp>
                        <p:nvSpPr>
                          <p:cNvPr id="27" name="TextBox 35"/>
                          <p:cNvSpPr txBox="1">
                            <a:spLocks noChangeArrowheads="1"/>
                          </p:cNvSpPr>
                          <p:nvPr/>
                        </p:nvSpPr>
                        <p:spPr bwMode="auto">
                          <a:xfrm>
                            <a:off x="2497464" y="3937377"/>
                            <a:ext cx="1989138" cy="400050"/>
                          </a:xfrm>
                          <a:prstGeom prst="rect">
                            <a:avLst/>
                          </a:prstGeom>
                          <a:noFill/>
                          <a:ln w="9525">
                            <a:noFill/>
                            <a:miter lim="800000"/>
                            <a:headEnd/>
                            <a:tailEnd/>
                          </a:ln>
                        </p:spPr>
                        <p:txBody>
                          <a:bodyPr>
                            <a:spAutoFit/>
                          </a:bodyPr>
                          <a:lstStyle/>
                          <a:p>
                            <a:pPr algn="ctr"/>
                            <a:r>
                              <a:rPr lang="en-US" sz="2000" dirty="0" smtClean="0">
                                <a:solidFill>
                                  <a:srgbClr val="000000"/>
                                </a:solidFill>
                                <a:latin typeface="Palatino Linotype" pitchFamily="18" charset="0"/>
                                <a:cs typeface="Arial" charset="0"/>
                              </a:rPr>
                              <a:t>TG </a:t>
                            </a:r>
                            <a:r>
                              <a:rPr lang="en-US" sz="2000" dirty="0" err="1" smtClean="0">
                                <a:solidFill>
                                  <a:srgbClr val="000000"/>
                                </a:solidFill>
                                <a:latin typeface="Palatino Linotype" pitchFamily="18" charset="0"/>
                                <a:cs typeface="Arial" charset="0"/>
                              </a:rPr>
                              <a:t>ghi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sổ</a:t>
                            </a:r>
                            <a:endParaRPr lang="en-US" sz="2000" dirty="0">
                              <a:solidFill>
                                <a:srgbClr val="000000"/>
                              </a:solidFill>
                              <a:latin typeface="Palatino Linotype" pitchFamily="18" charset="0"/>
                              <a:cs typeface="Arial" charset="0"/>
                            </a:endParaRPr>
                          </a:p>
                        </p:txBody>
                      </p:sp>
                      <p:sp>
                        <p:nvSpPr>
                          <p:cNvPr id="28" name="TextBox 36"/>
                          <p:cNvSpPr txBox="1">
                            <a:spLocks noChangeArrowheads="1"/>
                          </p:cNvSpPr>
                          <p:nvPr/>
                        </p:nvSpPr>
                        <p:spPr bwMode="auto">
                          <a:xfrm>
                            <a:off x="2576499" y="5407497"/>
                            <a:ext cx="1500187" cy="400052"/>
                          </a:xfrm>
                          <a:prstGeom prst="rect">
                            <a:avLst/>
                          </a:prstGeom>
                          <a:noFill/>
                          <a:ln w="9525">
                            <a:noFill/>
                            <a:miter lim="800000"/>
                            <a:headEnd/>
                            <a:tailEnd/>
                          </a:ln>
                        </p:spPr>
                        <p:txBody>
                          <a:bodyPr>
                            <a:spAutoFit/>
                          </a:bodyPr>
                          <a:lstStyle/>
                          <a:p>
                            <a:pPr algn="ctr"/>
                            <a:r>
                              <a:rPr lang="en-US" sz="2000" dirty="0" err="1" smtClean="0">
                                <a:solidFill>
                                  <a:srgbClr val="000000"/>
                                </a:solidFill>
                                <a:latin typeface="Palatino Linotype" pitchFamily="18" charset="0"/>
                                <a:cs typeface="Arial" charset="0"/>
                              </a:rPr>
                              <a:t>Lãi</a:t>
                            </a:r>
                            <a:r>
                              <a:rPr lang="en-US" sz="2000" dirty="0" smtClean="0">
                                <a:solidFill>
                                  <a:srgbClr val="000000"/>
                                </a:solidFill>
                                <a:latin typeface="Palatino Linotype" pitchFamily="18" charset="0"/>
                                <a:cs typeface="Arial" charset="0"/>
                              </a:rPr>
                              <a:t> CL TG</a:t>
                            </a:r>
                            <a:endParaRPr lang="en-US" sz="2000" dirty="0">
                              <a:solidFill>
                                <a:srgbClr val="000000"/>
                              </a:solidFill>
                              <a:latin typeface="Palatino Linotype" pitchFamily="18" charset="0"/>
                              <a:cs typeface="Arial" charset="0"/>
                            </a:endParaRPr>
                          </a:p>
                        </p:txBody>
                      </p:sp>
                    </p:grpSp>
                  </p:grpSp>
                </p:grpSp>
              </p:grpSp>
            </p:grpSp>
            <p:sp>
              <p:nvSpPr>
                <p:cNvPr id="47" name="TextBox 38"/>
                <p:cNvSpPr txBox="1">
                  <a:spLocks noChangeArrowheads="1"/>
                </p:cNvSpPr>
                <p:nvPr/>
              </p:nvSpPr>
              <p:spPr bwMode="auto">
                <a:xfrm>
                  <a:off x="4822851" y="3172202"/>
                  <a:ext cx="2163761" cy="707886"/>
                </a:xfrm>
                <a:prstGeom prst="rect">
                  <a:avLst/>
                </a:prstGeom>
                <a:noFill/>
                <a:ln w="9525">
                  <a:noFill/>
                  <a:miter lim="800000"/>
                  <a:headEnd/>
                  <a:tailEnd/>
                </a:ln>
              </p:spPr>
              <p:txBody>
                <a:bodyPr wrap="square">
                  <a:spAutoFit/>
                </a:bodyPr>
                <a:lstStyle/>
                <a:p>
                  <a:pPr algn="ctr"/>
                  <a:r>
                    <a:rPr lang="en-US" sz="2000" dirty="0" smtClean="0">
                      <a:solidFill>
                        <a:srgbClr val="000000"/>
                      </a:solidFill>
                      <a:latin typeface="Palatino Linotype" pitchFamily="18" charset="0"/>
                      <a:cs typeface="Arial" charset="0"/>
                    </a:rPr>
                    <a:t>TGGDTT </a:t>
                  </a:r>
                  <a:r>
                    <a:rPr lang="en-US" sz="2000" dirty="0" err="1" smtClean="0">
                      <a:solidFill>
                        <a:srgbClr val="000000"/>
                      </a:solidFill>
                      <a:latin typeface="Palatino Linotype" pitchFamily="18" charset="0"/>
                      <a:cs typeface="Arial" charset="0"/>
                    </a:rPr>
                    <a:t>tại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ngày</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ứng</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trước</a:t>
                  </a:r>
                  <a:endParaRPr lang="en-US" sz="2000" dirty="0">
                    <a:solidFill>
                      <a:srgbClr val="000000"/>
                    </a:solidFill>
                    <a:latin typeface="Palatino Linotype" pitchFamily="18" charset="0"/>
                    <a:cs typeface="Arial" charset="0"/>
                  </a:endParaRPr>
                </a:p>
              </p:txBody>
            </p:sp>
          </p:grpSp>
        </p:grpSp>
        <p:sp>
          <p:nvSpPr>
            <p:cNvPr id="49" name="TextBox 38"/>
            <p:cNvSpPr txBox="1">
              <a:spLocks noChangeArrowheads="1"/>
            </p:cNvSpPr>
            <p:nvPr/>
          </p:nvSpPr>
          <p:spPr bwMode="auto">
            <a:xfrm>
              <a:off x="2867012" y="2743138"/>
              <a:ext cx="4143404" cy="400110"/>
            </a:xfrm>
            <a:prstGeom prst="rect">
              <a:avLst/>
            </a:prstGeom>
            <a:noFill/>
            <a:ln w="9525">
              <a:noFill/>
              <a:miter lim="800000"/>
              <a:headEnd/>
              <a:tailEnd/>
            </a:ln>
          </p:spPr>
          <p:txBody>
            <a:bodyPr wrap="square">
              <a:spAutoFit/>
            </a:bodyPr>
            <a:lstStyle/>
            <a:p>
              <a:pPr algn="ctr"/>
              <a:r>
                <a:rPr lang="en-US" sz="2000" b="1" i="1" dirty="0" smtClean="0">
                  <a:solidFill>
                    <a:srgbClr val="000000"/>
                  </a:solidFill>
                  <a:latin typeface="Palatino Linotype" pitchFamily="18" charset="0"/>
                  <a:cs typeface="Arial" charset="0"/>
                </a:rPr>
                <a:t>(1) </a:t>
              </a:r>
              <a:r>
                <a:rPr lang="en-US" sz="2000" i="1" dirty="0" err="1" smtClean="0">
                  <a:solidFill>
                    <a:srgbClr val="000000"/>
                  </a:solidFill>
                  <a:latin typeface="Palatino Linotype" pitchFamily="18" charset="0"/>
                  <a:cs typeface="Arial" charset="0"/>
                </a:rPr>
                <a:t>Ứng</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trước</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mua</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vật</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tư</a:t>
              </a:r>
              <a:r>
                <a:rPr lang="en-US" sz="2000" i="1" dirty="0" smtClean="0">
                  <a:solidFill>
                    <a:srgbClr val="000000"/>
                  </a:solidFill>
                  <a:latin typeface="Palatino Linotype" pitchFamily="18" charset="0"/>
                  <a:cs typeface="Arial" charset="0"/>
                </a:rPr>
                <a:t>, TSCĐ </a:t>
              </a:r>
              <a:endParaRPr lang="en-US" sz="2000" i="1" dirty="0">
                <a:solidFill>
                  <a:srgbClr val="000000"/>
                </a:solidFill>
                <a:latin typeface="Palatino Linotype" pitchFamily="18" charset="0"/>
                <a:cs typeface="Arial" charset="0"/>
              </a:endParaRPr>
            </a:p>
          </p:txBody>
        </p:sp>
      </p:grpSp>
      <p:cxnSp>
        <p:nvCxnSpPr>
          <p:cNvPr id="51" name="Straight Connector 50"/>
          <p:cNvCxnSpPr/>
          <p:nvPr/>
        </p:nvCxnSpPr>
        <p:spPr>
          <a:xfrm>
            <a:off x="5143504" y="2713032"/>
            <a:ext cx="114300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auto">
          <a:xfrm>
            <a:off x="7500969" y="2711711"/>
            <a:ext cx="1571625" cy="1587"/>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26"/>
          <p:cNvSpPr txBox="1">
            <a:spLocks noChangeArrowheads="1"/>
          </p:cNvSpPr>
          <p:nvPr/>
        </p:nvSpPr>
        <p:spPr bwMode="auto">
          <a:xfrm>
            <a:off x="7131086" y="2285992"/>
            <a:ext cx="2370136" cy="400108"/>
          </a:xfrm>
          <a:prstGeom prst="rect">
            <a:avLst/>
          </a:prstGeom>
          <a:noFill/>
          <a:ln w="9525">
            <a:noFill/>
            <a:miter lim="800000"/>
            <a:headEnd/>
            <a:tailEnd/>
          </a:ln>
        </p:spPr>
        <p:txBody>
          <a:bodyPr>
            <a:spAutoFit/>
          </a:bodyPr>
          <a:lstStyle/>
          <a:p>
            <a:pPr algn="ctr"/>
            <a:r>
              <a:rPr lang="en-US" sz="2000" b="1" dirty="0" smtClean="0">
                <a:solidFill>
                  <a:srgbClr val="000000"/>
                </a:solidFill>
                <a:latin typeface="Palatino Linotype" pitchFamily="18" charset="0"/>
              </a:rPr>
              <a:t>TK 152, 211,…</a:t>
            </a:r>
            <a:endParaRPr lang="en-US" sz="2000" b="1" dirty="0">
              <a:solidFill>
                <a:srgbClr val="000000"/>
              </a:solidFill>
              <a:latin typeface="Palatino Linotype" pitchFamily="18" charset="0"/>
            </a:endParaRPr>
          </a:p>
        </p:txBody>
      </p:sp>
      <p:cxnSp>
        <p:nvCxnSpPr>
          <p:cNvPr id="61" name="Straight Connector 60"/>
          <p:cNvCxnSpPr/>
          <p:nvPr/>
        </p:nvCxnSpPr>
        <p:spPr>
          <a:xfrm rot="5400000">
            <a:off x="7037405" y="4179099"/>
            <a:ext cx="292895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38"/>
          <p:cNvSpPr txBox="1">
            <a:spLocks noChangeArrowheads="1"/>
          </p:cNvSpPr>
          <p:nvPr/>
        </p:nvSpPr>
        <p:spPr bwMode="auto">
          <a:xfrm>
            <a:off x="5643571" y="3364056"/>
            <a:ext cx="2786081" cy="707886"/>
          </a:xfrm>
          <a:prstGeom prst="rect">
            <a:avLst/>
          </a:prstGeom>
          <a:noFill/>
          <a:ln w="9525">
            <a:noFill/>
            <a:miter lim="800000"/>
            <a:headEnd/>
            <a:tailEnd/>
          </a:ln>
        </p:spPr>
        <p:txBody>
          <a:bodyPr wrap="square">
            <a:spAutoFit/>
          </a:bodyPr>
          <a:lstStyle/>
          <a:p>
            <a:pPr algn="ctr"/>
            <a:r>
              <a:rPr lang="en-US" sz="2000" dirty="0" smtClean="0">
                <a:solidFill>
                  <a:srgbClr val="000000"/>
                </a:solidFill>
                <a:latin typeface="Palatino Linotype" pitchFamily="18" charset="0"/>
                <a:cs typeface="Arial" charset="0"/>
              </a:rPr>
              <a:t>TGGDTT </a:t>
            </a:r>
            <a:r>
              <a:rPr lang="en-US" sz="2000" dirty="0" err="1" smtClean="0">
                <a:solidFill>
                  <a:srgbClr val="000000"/>
                </a:solidFill>
                <a:latin typeface="Palatino Linotype" pitchFamily="18" charset="0"/>
                <a:cs typeface="Arial" charset="0"/>
              </a:rPr>
              <a:t>tại</a:t>
            </a:r>
            <a:r>
              <a:rPr lang="en-US" sz="2000"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ngày</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ứng</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trước</a:t>
            </a:r>
            <a:endParaRPr lang="en-US" sz="2000" i="1" dirty="0">
              <a:solidFill>
                <a:srgbClr val="000000"/>
              </a:solidFill>
              <a:latin typeface="Palatino Linotype" pitchFamily="18" charset="0"/>
              <a:cs typeface="Arial" charset="0"/>
            </a:endParaRPr>
          </a:p>
        </p:txBody>
      </p:sp>
      <p:sp>
        <p:nvSpPr>
          <p:cNvPr id="65" name="TextBox 38"/>
          <p:cNvSpPr txBox="1">
            <a:spLocks noChangeArrowheads="1"/>
          </p:cNvSpPr>
          <p:nvPr/>
        </p:nvSpPr>
        <p:spPr bwMode="auto">
          <a:xfrm>
            <a:off x="5715009" y="2649676"/>
            <a:ext cx="2786081" cy="707886"/>
          </a:xfrm>
          <a:prstGeom prst="rect">
            <a:avLst/>
          </a:prstGeom>
          <a:noFill/>
          <a:ln w="9525">
            <a:noFill/>
            <a:miter lim="800000"/>
            <a:headEnd/>
            <a:tailEnd/>
          </a:ln>
        </p:spPr>
        <p:txBody>
          <a:bodyPr wrap="square">
            <a:spAutoFit/>
          </a:bodyPr>
          <a:lstStyle/>
          <a:p>
            <a:pPr algn="ctr"/>
            <a:r>
              <a:rPr lang="en-US" sz="2000" b="1" i="1" dirty="0" smtClean="0">
                <a:solidFill>
                  <a:srgbClr val="000000"/>
                </a:solidFill>
                <a:latin typeface="Palatino Linotype" pitchFamily="18" charset="0"/>
                <a:cs typeface="Arial" charset="0"/>
              </a:rPr>
              <a:t>(2) </a:t>
            </a:r>
            <a:r>
              <a:rPr lang="en-US" sz="2000" dirty="0" smtClean="0">
                <a:solidFill>
                  <a:srgbClr val="000000"/>
                </a:solidFill>
                <a:latin typeface="Palatino Linotype" pitchFamily="18" charset="0"/>
                <a:cs typeface="Arial" charset="0"/>
              </a:rPr>
              <a:t>TS </a:t>
            </a:r>
            <a:r>
              <a:rPr lang="en-US" sz="2000" dirty="0" err="1" smtClean="0">
                <a:solidFill>
                  <a:srgbClr val="000000"/>
                </a:solidFill>
                <a:latin typeface="Palatino Linotype" pitchFamily="18" charset="0"/>
                <a:cs typeface="Arial" charset="0"/>
              </a:rPr>
              <a:t>mua</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tương</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ứng</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số</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tiền</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ứng</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trước</a:t>
            </a:r>
            <a:endParaRPr lang="en-US" sz="2000" dirty="0">
              <a:solidFill>
                <a:srgbClr val="000000"/>
              </a:solidFill>
              <a:latin typeface="Palatino Linotype" pitchFamily="18" charset="0"/>
              <a:cs typeface="Arial" charset="0"/>
            </a:endParaRPr>
          </a:p>
        </p:txBody>
      </p:sp>
      <p:cxnSp>
        <p:nvCxnSpPr>
          <p:cNvPr id="67" name="Straight Connector 66"/>
          <p:cNvCxnSpPr/>
          <p:nvPr/>
        </p:nvCxnSpPr>
        <p:spPr>
          <a:xfrm rot="5400000">
            <a:off x="4214810" y="4214818"/>
            <a:ext cx="300039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786446" y="3355974"/>
            <a:ext cx="2571768" cy="1588"/>
          </a:xfrm>
          <a:prstGeom prst="line">
            <a:avLst/>
          </a:prstGeom>
        </p:spPr>
        <p:style>
          <a:lnRef idx="1">
            <a:schemeClr val="accent1"/>
          </a:lnRef>
          <a:fillRef idx="0">
            <a:schemeClr val="accent1"/>
          </a:fillRef>
          <a:effectRef idx="0">
            <a:schemeClr val="accent1"/>
          </a:effectRef>
          <a:fontRef idx="minor">
            <a:schemeClr val="tx1"/>
          </a:fontRef>
        </p:style>
      </p:cxnSp>
      <p:sp>
        <p:nvSpPr>
          <p:cNvPr id="70" name="TextBox 38"/>
          <p:cNvSpPr txBox="1">
            <a:spLocks noChangeArrowheads="1"/>
          </p:cNvSpPr>
          <p:nvPr/>
        </p:nvSpPr>
        <p:spPr bwMode="auto">
          <a:xfrm>
            <a:off x="5795971" y="5143512"/>
            <a:ext cx="2786081" cy="707886"/>
          </a:xfrm>
          <a:prstGeom prst="rect">
            <a:avLst/>
          </a:prstGeom>
          <a:noFill/>
          <a:ln w="9525">
            <a:noFill/>
            <a:miter lim="800000"/>
            <a:headEnd/>
            <a:tailEnd/>
          </a:ln>
        </p:spPr>
        <p:txBody>
          <a:bodyPr wrap="square">
            <a:spAutoFit/>
          </a:bodyPr>
          <a:lstStyle/>
          <a:p>
            <a:pPr algn="ctr"/>
            <a:r>
              <a:rPr lang="en-US" sz="2000" dirty="0" smtClean="0">
                <a:solidFill>
                  <a:srgbClr val="000000"/>
                </a:solidFill>
                <a:latin typeface="Palatino Linotype" pitchFamily="18" charset="0"/>
                <a:cs typeface="Arial" charset="0"/>
              </a:rPr>
              <a:t>TGGDTT </a:t>
            </a:r>
            <a:r>
              <a:rPr lang="en-US" sz="2000" dirty="0" err="1" smtClean="0">
                <a:solidFill>
                  <a:srgbClr val="000000"/>
                </a:solidFill>
                <a:latin typeface="Palatino Linotype" pitchFamily="18" charset="0"/>
                <a:cs typeface="Arial" charset="0"/>
              </a:rPr>
              <a:t>tại</a:t>
            </a:r>
            <a:r>
              <a:rPr lang="en-US" sz="2000"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ngày</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giao</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dịch</a:t>
            </a:r>
            <a:endParaRPr lang="en-US" sz="2000" i="1" dirty="0">
              <a:solidFill>
                <a:srgbClr val="000000"/>
              </a:solidFill>
              <a:latin typeface="Palatino Linotype" pitchFamily="18" charset="0"/>
              <a:cs typeface="Arial" charset="0"/>
            </a:endParaRPr>
          </a:p>
        </p:txBody>
      </p:sp>
      <p:sp>
        <p:nvSpPr>
          <p:cNvPr id="71" name="TextBox 38"/>
          <p:cNvSpPr txBox="1">
            <a:spLocks noChangeArrowheads="1"/>
          </p:cNvSpPr>
          <p:nvPr/>
        </p:nvSpPr>
        <p:spPr bwMode="auto">
          <a:xfrm>
            <a:off x="5786446" y="4429132"/>
            <a:ext cx="2786081" cy="707886"/>
          </a:xfrm>
          <a:prstGeom prst="rect">
            <a:avLst/>
          </a:prstGeom>
          <a:noFill/>
          <a:ln w="9525">
            <a:noFill/>
            <a:miter lim="800000"/>
            <a:headEnd/>
            <a:tailEnd/>
          </a:ln>
        </p:spPr>
        <p:txBody>
          <a:bodyPr wrap="square">
            <a:spAutoFit/>
          </a:bodyPr>
          <a:lstStyle/>
          <a:p>
            <a:pPr algn="ctr"/>
            <a:r>
              <a:rPr lang="en-US" sz="2000" b="1" i="1" dirty="0" smtClean="0">
                <a:solidFill>
                  <a:srgbClr val="000000"/>
                </a:solidFill>
                <a:latin typeface="Palatino Linotype" pitchFamily="18" charset="0"/>
                <a:cs typeface="Arial" charset="0"/>
              </a:rPr>
              <a:t>(3)</a:t>
            </a:r>
            <a:r>
              <a:rPr lang="en-US" sz="2000" dirty="0" smtClean="0">
                <a:solidFill>
                  <a:srgbClr val="000000"/>
                </a:solidFill>
                <a:latin typeface="Palatino Linotype" pitchFamily="18" charset="0"/>
                <a:cs typeface="Arial" charset="0"/>
              </a:rPr>
              <a:t> TS </a:t>
            </a:r>
            <a:r>
              <a:rPr lang="en-US" sz="2000" dirty="0" err="1" smtClean="0">
                <a:solidFill>
                  <a:srgbClr val="000000"/>
                </a:solidFill>
                <a:latin typeface="Palatino Linotype" pitchFamily="18" charset="0"/>
                <a:cs typeface="Arial" charset="0"/>
              </a:rPr>
              <a:t>mua</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chưa</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thanh</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toán</a:t>
            </a:r>
            <a:endParaRPr lang="en-US" sz="2000" dirty="0">
              <a:solidFill>
                <a:srgbClr val="000000"/>
              </a:solidFill>
              <a:latin typeface="Palatino Linotype" pitchFamily="18" charset="0"/>
              <a:cs typeface="Arial" charset="0"/>
            </a:endParaRPr>
          </a:p>
        </p:txBody>
      </p:sp>
      <p:cxnSp>
        <p:nvCxnSpPr>
          <p:cNvPr id="72" name="Straight Connector 71"/>
          <p:cNvCxnSpPr/>
          <p:nvPr/>
        </p:nvCxnSpPr>
        <p:spPr>
          <a:xfrm>
            <a:off x="5938846" y="5135430"/>
            <a:ext cx="25717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bwMode="auto">
          <a:xfrm>
            <a:off x="357169" y="4572008"/>
            <a:ext cx="1571625" cy="1611"/>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Rectangle 5"/>
          <p:cNvSpPr>
            <a:spLocks noChangeArrowheads="1"/>
          </p:cNvSpPr>
          <p:nvPr/>
        </p:nvSpPr>
        <p:spPr bwMode="auto">
          <a:xfrm>
            <a:off x="381000" y="76200"/>
            <a:ext cx="8534400" cy="504112"/>
          </a:xfrm>
          <a:prstGeom prst="rect">
            <a:avLst/>
          </a:prstGeom>
          <a:noFill/>
          <a:ln w="12700">
            <a:noFill/>
            <a:miter lim="800000"/>
            <a:headEnd/>
            <a:tailEnd/>
          </a:ln>
        </p:spPr>
        <p:txBody>
          <a:bodyPr lIns="90488" tIns="44450" rIns="90488" bIns="44450">
            <a:spAutoFit/>
          </a:bodyPr>
          <a:lstStyle/>
          <a:p>
            <a:pPr algn="ctr" eaLnBrk="0" hangingPunct="0">
              <a:lnSpc>
                <a:spcPct val="120000"/>
              </a:lnSpc>
              <a:buClr>
                <a:srgbClr val="CC3300"/>
              </a:buClr>
            </a:pPr>
            <a:r>
              <a:rPr lang="en-US" sz="2400" b="1" dirty="0" smtClean="0">
                <a:latin typeface="Palatino Linotype" pitchFamily="18" charset="0"/>
              </a:rPr>
              <a:t>1.3.1. </a:t>
            </a:r>
            <a:r>
              <a:rPr lang="en-US" sz="2400" b="1" dirty="0" err="1" smtClean="0">
                <a:latin typeface="Palatino Linotype" pitchFamily="18" charset="0"/>
              </a:rPr>
              <a:t>Kế</a:t>
            </a:r>
            <a:r>
              <a:rPr lang="en-US" sz="2400" b="1" dirty="0" smtClean="0">
                <a:latin typeface="Palatino Linotype" pitchFamily="18" charset="0"/>
              </a:rPr>
              <a:t> </a:t>
            </a:r>
            <a:r>
              <a:rPr lang="en-US" sz="2400" b="1" dirty="0" err="1" smtClean="0">
                <a:latin typeface="Palatino Linotype" pitchFamily="18" charset="0"/>
              </a:rPr>
              <a:t>toán</a:t>
            </a:r>
            <a:r>
              <a:rPr lang="en-US" sz="2400" b="1" dirty="0" smtClean="0">
                <a:latin typeface="Palatino Linotype" pitchFamily="18" charset="0"/>
              </a:rPr>
              <a:t> </a:t>
            </a:r>
            <a:r>
              <a:rPr lang="en-US" sz="2400" b="1" dirty="0" err="1" smtClean="0">
                <a:latin typeface="Palatino Linotype" pitchFamily="18" charset="0"/>
              </a:rPr>
              <a:t>các</a:t>
            </a:r>
            <a:r>
              <a:rPr lang="en-US" sz="2400" b="1" dirty="0" smtClean="0">
                <a:latin typeface="Palatino Linotype" pitchFamily="18" charset="0"/>
              </a:rPr>
              <a:t> </a:t>
            </a:r>
            <a:r>
              <a:rPr lang="en-US" sz="2400" b="1" dirty="0" err="1" smtClean="0">
                <a:latin typeface="Palatino Linotype" pitchFamily="18" charset="0"/>
              </a:rPr>
              <a:t>giao</a:t>
            </a:r>
            <a:r>
              <a:rPr lang="en-US" sz="2400" b="1" dirty="0" smtClean="0">
                <a:latin typeface="Palatino Linotype" pitchFamily="18" charset="0"/>
              </a:rPr>
              <a:t> </a:t>
            </a:r>
            <a:r>
              <a:rPr lang="en-US" sz="2400" b="1" dirty="0" err="1" smtClean="0">
                <a:latin typeface="Palatino Linotype" pitchFamily="18" charset="0"/>
              </a:rPr>
              <a:t>dịch</a:t>
            </a:r>
            <a:r>
              <a:rPr lang="en-US" sz="2400" b="1" dirty="0" smtClean="0">
                <a:latin typeface="Palatino Linotype" pitchFamily="18" charset="0"/>
              </a:rPr>
              <a:t> </a:t>
            </a:r>
            <a:r>
              <a:rPr lang="en-US" sz="2400" b="1" dirty="0" err="1" smtClean="0">
                <a:latin typeface="Palatino Linotype" pitchFamily="18" charset="0"/>
              </a:rPr>
              <a:t>bằng</a:t>
            </a:r>
            <a:r>
              <a:rPr lang="en-US" sz="2400" b="1" dirty="0" smtClean="0">
                <a:latin typeface="Palatino Linotype" pitchFamily="18" charset="0"/>
              </a:rPr>
              <a:t> </a:t>
            </a:r>
            <a:r>
              <a:rPr lang="en-US" sz="2400" b="1" dirty="0" err="1" smtClean="0">
                <a:latin typeface="Palatino Linotype" pitchFamily="18" charset="0"/>
              </a:rPr>
              <a:t>ngoại</a:t>
            </a:r>
            <a:r>
              <a:rPr lang="en-US" sz="2400" b="1" dirty="0" smtClean="0">
                <a:latin typeface="Palatino Linotype" pitchFamily="18" charset="0"/>
              </a:rPr>
              <a:t> </a:t>
            </a:r>
            <a:r>
              <a:rPr lang="en-US" sz="2400" b="1" dirty="0" err="1" smtClean="0">
                <a:latin typeface="Palatino Linotype" pitchFamily="18" charset="0"/>
              </a:rPr>
              <a:t>tệ</a:t>
            </a:r>
            <a:r>
              <a:rPr lang="en-US" sz="2400" b="1" dirty="0" smtClean="0">
                <a:latin typeface="Palatino Linotype" pitchFamily="18" charset="0"/>
              </a:rPr>
              <a:t> </a:t>
            </a:r>
            <a:r>
              <a:rPr lang="en-US" sz="2400" b="1" dirty="0" err="1" smtClean="0">
                <a:latin typeface="Palatino Linotype" pitchFamily="18" charset="0"/>
              </a:rPr>
              <a:t>phát</a:t>
            </a:r>
            <a:r>
              <a:rPr lang="en-US" sz="2400" b="1" dirty="0" smtClean="0">
                <a:latin typeface="Palatino Linotype" pitchFamily="18" charset="0"/>
              </a:rPr>
              <a:t> </a:t>
            </a:r>
            <a:r>
              <a:rPr lang="en-US" sz="2400" b="1" dirty="0" err="1" smtClean="0">
                <a:latin typeface="Palatino Linotype" pitchFamily="18" charset="0"/>
              </a:rPr>
              <a:t>sinh</a:t>
            </a:r>
            <a:r>
              <a:rPr lang="en-US" sz="2400" b="1" dirty="0" smtClean="0">
                <a:latin typeface="Palatino Linotype" pitchFamily="18" charset="0"/>
              </a:rPr>
              <a:t> </a:t>
            </a:r>
            <a:r>
              <a:rPr lang="en-US" sz="2400" b="1" dirty="0" err="1" smtClean="0">
                <a:latin typeface="Palatino Linotype" pitchFamily="18" charset="0"/>
              </a:rPr>
              <a:t>trong</a:t>
            </a:r>
            <a:r>
              <a:rPr lang="en-US" sz="2400" b="1" dirty="0" smtClean="0">
                <a:latin typeface="Palatino Linotype" pitchFamily="18" charset="0"/>
              </a:rPr>
              <a:t> </a:t>
            </a:r>
            <a:r>
              <a:rPr lang="en-US" sz="2400" b="1" dirty="0" err="1" smtClean="0">
                <a:latin typeface="Palatino Linotype" pitchFamily="18" charset="0"/>
              </a:rPr>
              <a:t>kỳ</a:t>
            </a:r>
            <a:endParaRPr lang="en-US" sz="2200" b="1" dirty="0">
              <a:latin typeface="Palatino Linotype"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Copyright  Bộ môn KTTC- Khoa Kế toán - HVTC</a:t>
            </a:r>
            <a:endParaRPr lang="en-US"/>
          </a:p>
        </p:txBody>
      </p:sp>
      <p:sp>
        <p:nvSpPr>
          <p:cNvPr id="3" name="Slide Number Placeholder 2"/>
          <p:cNvSpPr>
            <a:spLocks noGrp="1"/>
          </p:cNvSpPr>
          <p:nvPr>
            <p:ph type="sldNum" sz="quarter" idx="12"/>
          </p:nvPr>
        </p:nvSpPr>
        <p:spPr/>
        <p:txBody>
          <a:bodyPr/>
          <a:lstStyle/>
          <a:p>
            <a:fld id="{515BE236-A55D-4E54-AEC4-A49F30DAC288}" type="slidenum">
              <a:rPr lang="en-US" smtClean="0"/>
              <a:pPr/>
              <a:t>35</a:t>
            </a:fld>
            <a:endParaRPr lang="en-US"/>
          </a:p>
        </p:txBody>
      </p:sp>
      <p:sp>
        <p:nvSpPr>
          <p:cNvPr id="58" name="TextBox 57"/>
          <p:cNvSpPr txBox="1"/>
          <p:nvPr/>
        </p:nvSpPr>
        <p:spPr>
          <a:xfrm>
            <a:off x="485776" y="1087923"/>
            <a:ext cx="7658124" cy="43088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defRPr/>
            </a:pPr>
            <a:r>
              <a:rPr lang="en-US" sz="2200" i="1" dirty="0" err="1">
                <a:solidFill>
                  <a:schemeClr val="tx1"/>
                </a:solidFill>
                <a:latin typeface="Palatino Linotype" pitchFamily="18" charset="0"/>
                <a:cs typeface="Arial" charset="0"/>
              </a:rPr>
              <a:t>Sơ</a:t>
            </a:r>
            <a:r>
              <a:rPr lang="en-US" sz="2200" i="1" dirty="0">
                <a:solidFill>
                  <a:schemeClr val="tx1"/>
                </a:solidFill>
                <a:latin typeface="Palatino Linotype" pitchFamily="18" charset="0"/>
                <a:cs typeface="Arial" charset="0"/>
              </a:rPr>
              <a:t> </a:t>
            </a:r>
            <a:r>
              <a:rPr lang="en-US" sz="2200" i="1" dirty="0" err="1">
                <a:solidFill>
                  <a:schemeClr val="tx1"/>
                </a:solidFill>
                <a:latin typeface="Palatino Linotype" pitchFamily="18" charset="0"/>
                <a:cs typeface="Arial" charset="0"/>
              </a:rPr>
              <a:t>đồ</a:t>
            </a:r>
            <a:r>
              <a:rPr lang="en-US" sz="2200" i="1" dirty="0">
                <a:solidFill>
                  <a:schemeClr val="tx1"/>
                </a:solidFill>
                <a:latin typeface="Palatino Linotype" pitchFamily="18" charset="0"/>
                <a:cs typeface="Arial" charset="0"/>
              </a:rPr>
              <a:t> </a:t>
            </a:r>
            <a:r>
              <a:rPr lang="en-US" sz="2200" i="1" dirty="0" smtClean="0">
                <a:solidFill>
                  <a:schemeClr val="tx1"/>
                </a:solidFill>
                <a:latin typeface="Palatino Linotype" pitchFamily="18" charset="0"/>
                <a:cs typeface="Arial" charset="0"/>
              </a:rPr>
              <a:t>3: </a:t>
            </a:r>
            <a:r>
              <a:rPr lang="en-US" sz="2200" i="1" dirty="0" err="1" smtClean="0">
                <a:solidFill>
                  <a:schemeClr val="tx1"/>
                </a:solidFill>
                <a:latin typeface="Palatino Linotype" pitchFamily="18" charset="0"/>
                <a:cs typeface="Arial" charset="0"/>
              </a:rPr>
              <a:t>Trình</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tự</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kế</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toán</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thanh</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toán</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nợ</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phải</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trả</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bằng</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ngoại</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tệ</a:t>
            </a:r>
            <a:endParaRPr lang="en-US" sz="2200" i="1" dirty="0">
              <a:solidFill>
                <a:schemeClr val="tx1"/>
              </a:solidFill>
              <a:latin typeface="Palatino Linotype" pitchFamily="18" charset="0"/>
              <a:cs typeface="Arial" charset="0"/>
            </a:endParaRPr>
          </a:p>
        </p:txBody>
      </p:sp>
      <p:grpSp>
        <p:nvGrpSpPr>
          <p:cNvPr id="45" name="Group 44"/>
          <p:cNvGrpSpPr/>
          <p:nvPr/>
        </p:nvGrpSpPr>
        <p:grpSpPr>
          <a:xfrm>
            <a:off x="612802" y="2285992"/>
            <a:ext cx="8245478" cy="3601524"/>
            <a:chOff x="-428660" y="2285992"/>
            <a:chExt cx="8245478" cy="3601524"/>
          </a:xfrm>
        </p:grpSpPr>
        <p:grpSp>
          <p:nvGrpSpPr>
            <p:cNvPr id="43" name="Group 42"/>
            <p:cNvGrpSpPr/>
            <p:nvPr/>
          </p:nvGrpSpPr>
          <p:grpSpPr>
            <a:xfrm>
              <a:off x="-428660" y="2285992"/>
              <a:ext cx="8245478" cy="3601524"/>
              <a:chOff x="-458768" y="2285992"/>
              <a:chExt cx="8245478" cy="3601524"/>
            </a:xfrm>
          </p:grpSpPr>
          <p:cxnSp>
            <p:nvCxnSpPr>
              <p:cNvPr id="51" name="Straight Connector 50"/>
              <p:cNvCxnSpPr/>
              <p:nvPr/>
            </p:nvCxnSpPr>
            <p:spPr>
              <a:xfrm>
                <a:off x="5143504" y="2713032"/>
                <a:ext cx="114300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458768" y="2285992"/>
                <a:ext cx="8245478" cy="3601524"/>
                <a:chOff x="-458768" y="2285992"/>
                <a:chExt cx="8245478" cy="3601524"/>
              </a:xfrm>
            </p:grpSpPr>
            <p:grpSp>
              <p:nvGrpSpPr>
                <p:cNvPr id="4" name="Group 54"/>
                <p:cNvGrpSpPr/>
                <p:nvPr/>
              </p:nvGrpSpPr>
              <p:grpSpPr>
                <a:xfrm>
                  <a:off x="-458768" y="2285992"/>
                  <a:ext cx="8245478" cy="3601524"/>
                  <a:chOff x="1184306" y="2000241"/>
                  <a:chExt cx="8245478" cy="3601524"/>
                </a:xfrm>
              </p:grpSpPr>
              <p:grpSp>
                <p:nvGrpSpPr>
                  <p:cNvPr id="5" name="Group 52"/>
                  <p:cNvGrpSpPr/>
                  <p:nvPr/>
                </p:nvGrpSpPr>
                <p:grpSpPr>
                  <a:xfrm>
                    <a:off x="1184306" y="2000241"/>
                    <a:ext cx="8245478" cy="3601524"/>
                    <a:chOff x="1179513" y="2022701"/>
                    <a:chExt cx="8245478" cy="3601524"/>
                  </a:xfrm>
                </p:grpSpPr>
                <p:cxnSp>
                  <p:nvCxnSpPr>
                    <p:cNvPr id="41" name="Straight Connector 40"/>
                    <p:cNvCxnSpPr/>
                    <p:nvPr/>
                  </p:nvCxnSpPr>
                  <p:spPr>
                    <a:xfrm rot="5400000">
                      <a:off x="3714744" y="4143380"/>
                      <a:ext cx="2000264" cy="1588"/>
                    </a:xfrm>
                    <a:prstGeom prst="line">
                      <a:avLst/>
                    </a:prstGeom>
                    <a:ln w="28575"/>
                  </p:spPr>
                  <p:style>
                    <a:lnRef idx="1">
                      <a:schemeClr val="dk1"/>
                    </a:lnRef>
                    <a:fillRef idx="0">
                      <a:schemeClr val="dk1"/>
                    </a:fillRef>
                    <a:effectRef idx="0">
                      <a:schemeClr val="dk1"/>
                    </a:effectRef>
                    <a:fontRef idx="minor">
                      <a:schemeClr val="tx1"/>
                    </a:fontRef>
                  </p:style>
                </p:cxnSp>
                <p:grpSp>
                  <p:nvGrpSpPr>
                    <p:cNvPr id="6" name="Group 51"/>
                    <p:cNvGrpSpPr/>
                    <p:nvPr/>
                  </p:nvGrpSpPr>
                  <p:grpSpPr>
                    <a:xfrm>
                      <a:off x="1179513" y="2022701"/>
                      <a:ext cx="8245478" cy="3601524"/>
                      <a:chOff x="1179513" y="2022701"/>
                      <a:chExt cx="8245478" cy="3601524"/>
                    </a:xfrm>
                  </p:grpSpPr>
                  <p:grpSp>
                    <p:nvGrpSpPr>
                      <p:cNvPr id="7" name="Group 44"/>
                      <p:cNvGrpSpPr>
                        <a:grpSpLocks/>
                      </p:cNvGrpSpPr>
                      <p:nvPr/>
                    </p:nvGrpSpPr>
                    <p:grpSpPr bwMode="auto">
                      <a:xfrm>
                        <a:off x="1179513" y="2022701"/>
                        <a:ext cx="8245478" cy="3601524"/>
                        <a:chOff x="1041400" y="2766293"/>
                        <a:chExt cx="8245479" cy="3547239"/>
                      </a:xfrm>
                    </p:grpSpPr>
                    <p:grpSp>
                      <p:nvGrpSpPr>
                        <p:cNvPr id="8" name="Group 43"/>
                        <p:cNvGrpSpPr>
                          <a:grpSpLocks/>
                        </p:cNvGrpSpPr>
                        <p:nvPr/>
                      </p:nvGrpSpPr>
                      <p:grpSpPr bwMode="auto">
                        <a:xfrm>
                          <a:off x="2571750" y="4736407"/>
                          <a:ext cx="5143476" cy="1351785"/>
                          <a:chOff x="2571750" y="4736407"/>
                          <a:chExt cx="5143476" cy="1351785"/>
                        </a:xfrm>
                      </p:grpSpPr>
                      <p:grpSp>
                        <p:nvGrpSpPr>
                          <p:cNvPr id="9" name="Group 46"/>
                          <p:cNvGrpSpPr>
                            <a:grpSpLocks/>
                          </p:cNvGrpSpPr>
                          <p:nvPr/>
                        </p:nvGrpSpPr>
                        <p:grpSpPr bwMode="auto">
                          <a:xfrm>
                            <a:off x="5214913" y="4736407"/>
                            <a:ext cx="2500313" cy="1351785"/>
                            <a:chOff x="5214913" y="4736407"/>
                            <a:chExt cx="2500313" cy="1351785"/>
                          </a:xfrm>
                        </p:grpSpPr>
                        <p:cxnSp>
                          <p:nvCxnSpPr>
                            <p:cNvPr id="37" name="Straight Connector 12"/>
                            <p:cNvCxnSpPr/>
                            <p:nvPr/>
                          </p:nvCxnSpPr>
                          <p:spPr>
                            <a:xfrm flipV="1">
                              <a:off x="6000731" y="5073928"/>
                              <a:ext cx="1006475" cy="14285"/>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14"/>
                            <p:cNvSpPr txBox="1">
                              <a:spLocks noChangeArrowheads="1"/>
                            </p:cNvSpPr>
                            <p:nvPr/>
                          </p:nvSpPr>
                          <p:spPr bwMode="auto">
                            <a:xfrm>
                              <a:off x="5214913" y="4736407"/>
                              <a:ext cx="250031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635</a:t>
                              </a:r>
                              <a:endParaRPr lang="en-US" sz="2000" b="1" dirty="0">
                                <a:solidFill>
                                  <a:srgbClr val="000000"/>
                                </a:solidFill>
                                <a:latin typeface="Palatino Linotype" pitchFamily="18" charset="0"/>
                              </a:endParaRPr>
                            </a:p>
                          </p:txBody>
                        </p:sp>
                        <p:cxnSp>
                          <p:nvCxnSpPr>
                            <p:cNvPr id="39" name="Straight Connector 18"/>
                            <p:cNvCxnSpPr/>
                            <p:nvPr/>
                          </p:nvCxnSpPr>
                          <p:spPr>
                            <a:xfrm rot="5400000">
                              <a:off x="6112782" y="5587409"/>
                              <a:ext cx="999978"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6" name="Straight Arrow Connector 32"/>
                          <p:cNvCxnSpPr/>
                          <p:nvPr/>
                        </p:nvCxnSpPr>
                        <p:spPr>
                          <a:xfrm>
                            <a:off x="2571750" y="5840525"/>
                            <a:ext cx="4000501" cy="1587"/>
                          </a:xfrm>
                          <a:prstGeom prst="straightConnector1">
                            <a:avLst/>
                          </a:prstGeom>
                          <a:ln w="28575">
                            <a:solidFill>
                              <a:schemeClr val="tx1"/>
                            </a:solidFill>
                            <a:headEnd type="stealth"/>
                            <a:tailEnd type="arrow"/>
                          </a:ln>
                        </p:spPr>
                        <p:style>
                          <a:lnRef idx="1">
                            <a:schemeClr val="accent1"/>
                          </a:lnRef>
                          <a:fillRef idx="0">
                            <a:schemeClr val="accent1"/>
                          </a:fillRef>
                          <a:effectRef idx="0">
                            <a:schemeClr val="accent1"/>
                          </a:effectRef>
                          <a:fontRef idx="minor">
                            <a:schemeClr val="tx1"/>
                          </a:fontRef>
                        </p:style>
                      </p:cxnSp>
                    </p:grpSp>
                    <p:grpSp>
                      <p:nvGrpSpPr>
                        <p:cNvPr id="10" name="Group 42"/>
                        <p:cNvGrpSpPr>
                          <a:grpSpLocks/>
                        </p:cNvGrpSpPr>
                        <p:nvPr/>
                      </p:nvGrpSpPr>
                      <p:grpSpPr bwMode="auto">
                        <a:xfrm>
                          <a:off x="1041400" y="2766293"/>
                          <a:ext cx="8245479" cy="3547239"/>
                          <a:chOff x="1041400" y="2741241"/>
                          <a:chExt cx="8245479" cy="3547239"/>
                        </a:xfrm>
                      </p:grpSpPr>
                      <p:sp>
                        <p:nvSpPr>
                          <p:cNvPr id="15" name="TextBox 37"/>
                          <p:cNvSpPr txBox="1">
                            <a:spLocks noChangeArrowheads="1"/>
                          </p:cNvSpPr>
                          <p:nvPr/>
                        </p:nvSpPr>
                        <p:spPr bwMode="auto">
                          <a:xfrm>
                            <a:off x="5035463" y="5442842"/>
                            <a:ext cx="1603330" cy="400052"/>
                          </a:xfrm>
                          <a:prstGeom prst="rect">
                            <a:avLst/>
                          </a:prstGeom>
                          <a:noFill/>
                          <a:ln w="9525">
                            <a:noFill/>
                            <a:miter lim="800000"/>
                            <a:headEnd/>
                            <a:tailEnd/>
                          </a:ln>
                        </p:spPr>
                        <p:txBody>
                          <a:bodyPr>
                            <a:spAutoFit/>
                          </a:bodyPr>
                          <a:lstStyle/>
                          <a:p>
                            <a:pPr algn="ctr"/>
                            <a:r>
                              <a:rPr lang="en-US" sz="2000" dirty="0" err="1" smtClean="0">
                                <a:solidFill>
                                  <a:srgbClr val="000000"/>
                                </a:solidFill>
                                <a:latin typeface="Palatino Linotype" pitchFamily="18" charset="0"/>
                                <a:cs typeface="Arial" charset="0"/>
                              </a:rPr>
                              <a:t>Lỗ</a:t>
                            </a:r>
                            <a:r>
                              <a:rPr lang="en-US" sz="2000" dirty="0" smtClean="0">
                                <a:solidFill>
                                  <a:srgbClr val="000000"/>
                                </a:solidFill>
                                <a:latin typeface="Palatino Linotype" pitchFamily="18" charset="0"/>
                                <a:cs typeface="Arial" charset="0"/>
                              </a:rPr>
                              <a:t> CL TG</a:t>
                            </a:r>
                            <a:endParaRPr lang="en-US" sz="2000" dirty="0">
                              <a:solidFill>
                                <a:srgbClr val="000000"/>
                              </a:solidFill>
                              <a:latin typeface="Palatino Linotype" pitchFamily="18" charset="0"/>
                              <a:cs typeface="Arial" charset="0"/>
                            </a:endParaRPr>
                          </a:p>
                        </p:txBody>
                      </p:sp>
                      <p:grpSp>
                        <p:nvGrpSpPr>
                          <p:cNvPr id="11" name="Group 40"/>
                          <p:cNvGrpSpPr>
                            <a:grpSpLocks/>
                          </p:cNvGrpSpPr>
                          <p:nvPr/>
                        </p:nvGrpSpPr>
                        <p:grpSpPr bwMode="auto">
                          <a:xfrm>
                            <a:off x="1041400" y="2741241"/>
                            <a:ext cx="8245479" cy="3547239"/>
                            <a:chOff x="1041400" y="2741241"/>
                            <a:chExt cx="8245479" cy="3547239"/>
                          </a:xfrm>
                        </p:grpSpPr>
                        <p:sp>
                          <p:nvSpPr>
                            <p:cNvPr id="17" name="TextBox 11"/>
                            <p:cNvSpPr txBox="1">
                              <a:spLocks noChangeArrowheads="1"/>
                            </p:cNvSpPr>
                            <p:nvPr/>
                          </p:nvSpPr>
                          <p:spPr bwMode="auto">
                            <a:xfrm>
                              <a:off x="5072066" y="2741241"/>
                              <a:ext cx="421481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331, 336, 341</a:t>
                              </a:r>
                              <a:endParaRPr lang="en-US" sz="2000" b="1" dirty="0">
                                <a:solidFill>
                                  <a:srgbClr val="000000"/>
                                </a:solidFill>
                                <a:latin typeface="Palatino Linotype" pitchFamily="18" charset="0"/>
                              </a:endParaRPr>
                            </a:p>
                          </p:txBody>
                        </p:sp>
                        <p:grpSp>
                          <p:nvGrpSpPr>
                            <p:cNvPr id="12" name="Group 35"/>
                            <p:cNvGrpSpPr>
                              <a:grpSpLocks/>
                            </p:cNvGrpSpPr>
                            <p:nvPr/>
                          </p:nvGrpSpPr>
                          <p:grpSpPr bwMode="auto">
                            <a:xfrm>
                              <a:off x="1041400" y="2766121"/>
                              <a:ext cx="5530851" cy="3522359"/>
                              <a:chOff x="1041400" y="2766121"/>
                              <a:chExt cx="5530851" cy="3522359"/>
                            </a:xfrm>
                          </p:grpSpPr>
                          <p:cxnSp>
                            <p:nvCxnSpPr>
                              <p:cNvPr id="19" name="Straight Arrow Connector 18"/>
                              <p:cNvCxnSpPr/>
                              <p:nvPr/>
                            </p:nvCxnSpPr>
                            <p:spPr>
                              <a:xfrm>
                                <a:off x="2643187" y="3859957"/>
                                <a:ext cx="3929064" cy="1587"/>
                              </a:xfrm>
                              <a:prstGeom prst="straightConnector1">
                                <a:avLst/>
                              </a:prstGeom>
                              <a:ln w="28575">
                                <a:solidFill>
                                  <a:schemeClr val="tx1"/>
                                </a:solidFill>
                                <a:headEnd type="stealth"/>
                                <a:tailEnd type="arrow"/>
                              </a:ln>
                            </p:spPr>
                            <p:style>
                              <a:lnRef idx="1">
                                <a:schemeClr val="accent1"/>
                              </a:lnRef>
                              <a:fillRef idx="0">
                                <a:schemeClr val="accent1"/>
                              </a:fillRef>
                              <a:effectRef idx="0">
                                <a:schemeClr val="accent1"/>
                              </a:effectRef>
                              <a:fontRef idx="minor">
                                <a:schemeClr val="tx1"/>
                              </a:fontRef>
                            </p:style>
                          </p:cxnSp>
                          <p:grpSp>
                            <p:nvGrpSpPr>
                              <p:cNvPr id="13" name="Group 33"/>
                              <p:cNvGrpSpPr>
                                <a:grpSpLocks/>
                              </p:cNvGrpSpPr>
                              <p:nvPr/>
                            </p:nvGrpSpPr>
                            <p:grpSpPr bwMode="auto">
                              <a:xfrm>
                                <a:off x="1041400" y="2766121"/>
                                <a:ext cx="3445202" cy="3522359"/>
                                <a:chOff x="1041400" y="2766121"/>
                                <a:chExt cx="3445202" cy="3522359"/>
                              </a:xfrm>
                            </p:grpSpPr>
                            <p:cxnSp>
                              <p:nvCxnSpPr>
                                <p:cNvPr id="22" name="Straight Connector 21"/>
                                <p:cNvCxnSpPr/>
                                <p:nvPr/>
                              </p:nvCxnSpPr>
                              <p:spPr>
                                <a:xfrm>
                                  <a:off x="1785937" y="3142512"/>
                                  <a:ext cx="1571625" cy="1587"/>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945575" y="3836942"/>
                                  <a:ext cx="1288863"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915412" y="5644842"/>
                                  <a:ext cx="1285688"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5"/>
                                <p:cNvSpPr txBox="1">
                                  <a:spLocks noChangeArrowheads="1"/>
                                </p:cNvSpPr>
                                <p:nvPr/>
                              </p:nvSpPr>
                              <p:spPr bwMode="auto">
                                <a:xfrm>
                                  <a:off x="1041400" y="2766121"/>
                                  <a:ext cx="305276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111(2), 112(2)</a:t>
                                  </a:r>
                                  <a:endParaRPr lang="en-US" sz="2000" b="1" dirty="0">
                                    <a:solidFill>
                                      <a:srgbClr val="000000"/>
                                    </a:solidFill>
                                    <a:latin typeface="Palatino Linotype" pitchFamily="18" charset="0"/>
                                  </a:endParaRPr>
                                </a:p>
                              </p:txBody>
                            </p:sp>
                            <p:sp>
                              <p:nvSpPr>
                                <p:cNvPr id="26" name="TextBox 26"/>
                                <p:cNvSpPr txBox="1">
                                  <a:spLocks noChangeArrowheads="1"/>
                                </p:cNvSpPr>
                                <p:nvPr/>
                              </p:nvSpPr>
                              <p:spPr bwMode="auto">
                                <a:xfrm>
                                  <a:off x="1500188" y="4589832"/>
                                  <a:ext cx="2370137" cy="400050"/>
                                </a:xfrm>
                                <a:prstGeom prst="rect">
                                  <a:avLst/>
                                </a:prstGeom>
                                <a:noFill/>
                                <a:ln w="9525">
                                  <a:noFill/>
                                  <a:miter lim="800000"/>
                                  <a:headEnd/>
                                  <a:tailEnd/>
                                </a:ln>
                              </p:spPr>
                              <p:txBody>
                                <a:bodyPr>
                                  <a:spAutoFit/>
                                </a:bodyPr>
                                <a:lstStyle/>
                                <a:p>
                                  <a:pPr algn="ctr"/>
                                  <a:r>
                                    <a:rPr lang="en-US" sz="2000" b="1" dirty="0" smtClean="0">
                                      <a:solidFill>
                                        <a:srgbClr val="000000"/>
                                      </a:solidFill>
                                      <a:latin typeface="Palatino Linotype" pitchFamily="18" charset="0"/>
                                    </a:rPr>
                                    <a:t>TK 515</a:t>
                                  </a:r>
                                  <a:endParaRPr lang="en-US" sz="2000" b="1" dirty="0">
                                    <a:solidFill>
                                      <a:srgbClr val="000000"/>
                                    </a:solidFill>
                                    <a:latin typeface="Palatino Linotype" pitchFamily="18" charset="0"/>
                                  </a:endParaRPr>
                                </a:p>
                              </p:txBody>
                            </p:sp>
                            <p:sp>
                              <p:nvSpPr>
                                <p:cNvPr id="27" name="TextBox 35"/>
                                <p:cNvSpPr txBox="1">
                                  <a:spLocks noChangeArrowheads="1"/>
                                </p:cNvSpPr>
                                <p:nvPr/>
                              </p:nvSpPr>
                              <p:spPr bwMode="auto">
                                <a:xfrm>
                                  <a:off x="2497464" y="3937377"/>
                                  <a:ext cx="1989138" cy="400050"/>
                                </a:xfrm>
                                <a:prstGeom prst="rect">
                                  <a:avLst/>
                                </a:prstGeom>
                                <a:noFill/>
                                <a:ln w="9525">
                                  <a:noFill/>
                                  <a:miter lim="800000"/>
                                  <a:headEnd/>
                                  <a:tailEnd/>
                                </a:ln>
                              </p:spPr>
                              <p:txBody>
                                <a:bodyPr>
                                  <a:spAutoFit/>
                                </a:bodyPr>
                                <a:lstStyle/>
                                <a:p>
                                  <a:pPr algn="ctr"/>
                                  <a:r>
                                    <a:rPr lang="en-US" sz="2000" dirty="0" smtClean="0">
                                      <a:solidFill>
                                        <a:srgbClr val="000000"/>
                                      </a:solidFill>
                                      <a:latin typeface="Palatino Linotype" pitchFamily="18" charset="0"/>
                                      <a:cs typeface="Arial" charset="0"/>
                                    </a:rPr>
                                    <a:t>TG </a:t>
                                  </a:r>
                                  <a:r>
                                    <a:rPr lang="en-US" sz="2000" dirty="0" err="1" smtClean="0">
                                      <a:solidFill>
                                        <a:srgbClr val="000000"/>
                                      </a:solidFill>
                                      <a:latin typeface="Palatino Linotype" pitchFamily="18" charset="0"/>
                                      <a:cs typeface="Arial" charset="0"/>
                                    </a:rPr>
                                    <a:t>ghi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sổ</a:t>
                                  </a:r>
                                  <a:endParaRPr lang="en-US" sz="2000" dirty="0">
                                    <a:solidFill>
                                      <a:srgbClr val="000000"/>
                                    </a:solidFill>
                                    <a:latin typeface="Palatino Linotype" pitchFamily="18" charset="0"/>
                                    <a:cs typeface="Arial" charset="0"/>
                                  </a:endParaRPr>
                                </a:p>
                              </p:txBody>
                            </p:sp>
                            <p:sp>
                              <p:nvSpPr>
                                <p:cNvPr id="28" name="TextBox 36"/>
                                <p:cNvSpPr txBox="1">
                                  <a:spLocks noChangeArrowheads="1"/>
                                </p:cNvSpPr>
                                <p:nvPr/>
                              </p:nvSpPr>
                              <p:spPr bwMode="auto">
                                <a:xfrm>
                                  <a:off x="2576499" y="5407497"/>
                                  <a:ext cx="1500187" cy="400052"/>
                                </a:xfrm>
                                <a:prstGeom prst="rect">
                                  <a:avLst/>
                                </a:prstGeom>
                                <a:noFill/>
                                <a:ln w="9525">
                                  <a:noFill/>
                                  <a:miter lim="800000"/>
                                  <a:headEnd/>
                                  <a:tailEnd/>
                                </a:ln>
                              </p:spPr>
                              <p:txBody>
                                <a:bodyPr>
                                  <a:spAutoFit/>
                                </a:bodyPr>
                                <a:lstStyle/>
                                <a:p>
                                  <a:pPr algn="ctr"/>
                                  <a:r>
                                    <a:rPr lang="en-US" sz="2000" dirty="0" err="1" smtClean="0">
                                      <a:solidFill>
                                        <a:srgbClr val="000000"/>
                                      </a:solidFill>
                                      <a:latin typeface="Palatino Linotype" pitchFamily="18" charset="0"/>
                                      <a:cs typeface="Arial" charset="0"/>
                                    </a:rPr>
                                    <a:t>Lãi</a:t>
                                  </a:r>
                                  <a:r>
                                    <a:rPr lang="en-US" sz="2000" dirty="0" smtClean="0">
                                      <a:solidFill>
                                        <a:srgbClr val="000000"/>
                                      </a:solidFill>
                                      <a:latin typeface="Palatino Linotype" pitchFamily="18" charset="0"/>
                                      <a:cs typeface="Arial" charset="0"/>
                                    </a:rPr>
                                    <a:t> CL TG</a:t>
                                  </a:r>
                                  <a:endParaRPr lang="en-US" sz="2000" dirty="0">
                                    <a:solidFill>
                                      <a:srgbClr val="000000"/>
                                    </a:solidFill>
                                    <a:latin typeface="Palatino Linotype" pitchFamily="18" charset="0"/>
                                    <a:cs typeface="Arial" charset="0"/>
                                  </a:endParaRPr>
                                </a:p>
                              </p:txBody>
                            </p:sp>
                          </p:grpSp>
                        </p:grpSp>
                      </p:grpSp>
                    </p:grpSp>
                  </p:grpSp>
                  <p:sp>
                    <p:nvSpPr>
                      <p:cNvPr id="47" name="TextBox 38"/>
                      <p:cNvSpPr txBox="1">
                        <a:spLocks noChangeArrowheads="1"/>
                      </p:cNvSpPr>
                      <p:nvPr/>
                    </p:nvSpPr>
                    <p:spPr bwMode="auto">
                      <a:xfrm>
                        <a:off x="5680107" y="3172202"/>
                        <a:ext cx="1500198" cy="400110"/>
                      </a:xfrm>
                      <a:prstGeom prst="rect">
                        <a:avLst/>
                      </a:prstGeom>
                      <a:noFill/>
                      <a:ln w="9525">
                        <a:noFill/>
                        <a:miter lim="800000"/>
                        <a:headEnd/>
                        <a:tailEnd/>
                      </a:ln>
                    </p:spPr>
                    <p:txBody>
                      <a:bodyPr wrap="square">
                        <a:spAutoFit/>
                      </a:bodyPr>
                      <a:lstStyle/>
                      <a:p>
                        <a:pPr algn="ctr"/>
                        <a:r>
                          <a:rPr lang="en-US" sz="2000" dirty="0" smtClean="0">
                            <a:solidFill>
                              <a:srgbClr val="000000"/>
                            </a:solidFill>
                            <a:latin typeface="Palatino Linotype" pitchFamily="18" charset="0"/>
                            <a:cs typeface="Arial" charset="0"/>
                          </a:rPr>
                          <a:t>TG </a:t>
                        </a:r>
                        <a:r>
                          <a:rPr lang="en-US" sz="2000" dirty="0" err="1" smtClean="0">
                            <a:solidFill>
                              <a:srgbClr val="000000"/>
                            </a:solidFill>
                            <a:latin typeface="Palatino Linotype" pitchFamily="18" charset="0"/>
                            <a:cs typeface="Arial" charset="0"/>
                          </a:rPr>
                          <a:t>ghi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sổ</a:t>
                        </a:r>
                        <a:endParaRPr lang="en-US" sz="2000" dirty="0">
                          <a:solidFill>
                            <a:srgbClr val="000000"/>
                          </a:solidFill>
                          <a:latin typeface="Palatino Linotype" pitchFamily="18" charset="0"/>
                          <a:cs typeface="Arial" charset="0"/>
                        </a:endParaRPr>
                      </a:p>
                    </p:txBody>
                  </p:sp>
                </p:grpSp>
              </p:grpSp>
              <p:sp>
                <p:nvSpPr>
                  <p:cNvPr id="49" name="TextBox 38"/>
                  <p:cNvSpPr txBox="1">
                    <a:spLocks noChangeArrowheads="1"/>
                  </p:cNvSpPr>
                  <p:nvPr/>
                </p:nvSpPr>
                <p:spPr bwMode="auto">
                  <a:xfrm>
                    <a:off x="2867012" y="2743138"/>
                    <a:ext cx="4143404" cy="400110"/>
                  </a:xfrm>
                  <a:prstGeom prst="rect">
                    <a:avLst/>
                  </a:prstGeom>
                  <a:noFill/>
                  <a:ln w="9525">
                    <a:noFill/>
                    <a:miter lim="800000"/>
                    <a:headEnd/>
                    <a:tailEnd/>
                  </a:ln>
                </p:spPr>
                <p:txBody>
                  <a:bodyPr wrap="square">
                    <a:spAutoFit/>
                  </a:bodyPr>
                  <a:lstStyle/>
                  <a:p>
                    <a:pPr algn="ctr"/>
                    <a:r>
                      <a:rPr lang="en-US" sz="2000" i="1" dirty="0" err="1" smtClean="0">
                        <a:solidFill>
                          <a:srgbClr val="000000"/>
                        </a:solidFill>
                        <a:latin typeface="Palatino Linotype" pitchFamily="18" charset="0"/>
                        <a:cs typeface="Arial" charset="0"/>
                      </a:rPr>
                      <a:t>Thanh</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toán</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nợ</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phải</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trả</a:t>
                    </a:r>
                    <a:r>
                      <a:rPr lang="en-US" sz="2000" i="1" dirty="0" smtClean="0">
                        <a:solidFill>
                          <a:srgbClr val="000000"/>
                        </a:solidFill>
                        <a:latin typeface="Palatino Linotype" pitchFamily="18" charset="0"/>
                        <a:cs typeface="Arial" charset="0"/>
                      </a:rPr>
                      <a:t> </a:t>
                    </a:r>
                    <a:endParaRPr lang="en-US" sz="2000" i="1" dirty="0">
                      <a:solidFill>
                        <a:srgbClr val="000000"/>
                      </a:solidFill>
                      <a:latin typeface="Palatino Linotype" pitchFamily="18" charset="0"/>
                      <a:cs typeface="Arial" charset="0"/>
                    </a:endParaRPr>
                  </a:p>
                </p:txBody>
              </p:sp>
            </p:grpSp>
            <p:cxnSp>
              <p:nvCxnSpPr>
                <p:cNvPr id="67" name="Straight Connector 66"/>
                <p:cNvCxnSpPr/>
                <p:nvPr/>
              </p:nvCxnSpPr>
              <p:spPr>
                <a:xfrm rot="5400000">
                  <a:off x="4214810" y="4214818"/>
                  <a:ext cx="3000396"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44" name="Straight Connector 43"/>
            <p:cNvCxnSpPr/>
            <p:nvPr/>
          </p:nvCxnSpPr>
          <p:spPr bwMode="auto">
            <a:xfrm>
              <a:off x="357169" y="4572008"/>
              <a:ext cx="1571625" cy="1611"/>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 name="Rectangle 5"/>
          <p:cNvSpPr>
            <a:spLocks noChangeArrowheads="1"/>
          </p:cNvSpPr>
          <p:nvPr/>
        </p:nvSpPr>
        <p:spPr bwMode="auto">
          <a:xfrm>
            <a:off x="381000" y="76200"/>
            <a:ext cx="8534400" cy="504112"/>
          </a:xfrm>
          <a:prstGeom prst="rect">
            <a:avLst/>
          </a:prstGeom>
          <a:noFill/>
          <a:ln w="12700">
            <a:noFill/>
            <a:miter lim="800000"/>
            <a:headEnd/>
            <a:tailEnd/>
          </a:ln>
        </p:spPr>
        <p:txBody>
          <a:bodyPr lIns="90488" tIns="44450" rIns="90488" bIns="44450">
            <a:spAutoFit/>
          </a:bodyPr>
          <a:lstStyle/>
          <a:p>
            <a:pPr algn="ctr" eaLnBrk="0" hangingPunct="0">
              <a:lnSpc>
                <a:spcPct val="120000"/>
              </a:lnSpc>
              <a:buClr>
                <a:srgbClr val="CC3300"/>
              </a:buClr>
            </a:pPr>
            <a:r>
              <a:rPr lang="en-US" sz="2400" b="1" dirty="0" smtClean="0">
                <a:latin typeface="Palatino Linotype" pitchFamily="18" charset="0"/>
              </a:rPr>
              <a:t>1.3.1. </a:t>
            </a:r>
            <a:r>
              <a:rPr lang="en-US" sz="2400" b="1" dirty="0" err="1" smtClean="0">
                <a:latin typeface="Palatino Linotype" pitchFamily="18" charset="0"/>
              </a:rPr>
              <a:t>Kế</a:t>
            </a:r>
            <a:r>
              <a:rPr lang="en-US" sz="2400" b="1" dirty="0" smtClean="0">
                <a:latin typeface="Palatino Linotype" pitchFamily="18" charset="0"/>
              </a:rPr>
              <a:t> </a:t>
            </a:r>
            <a:r>
              <a:rPr lang="en-US" sz="2400" b="1" dirty="0" err="1" smtClean="0">
                <a:latin typeface="Palatino Linotype" pitchFamily="18" charset="0"/>
              </a:rPr>
              <a:t>toán</a:t>
            </a:r>
            <a:r>
              <a:rPr lang="en-US" sz="2400" b="1" dirty="0" smtClean="0">
                <a:latin typeface="Palatino Linotype" pitchFamily="18" charset="0"/>
              </a:rPr>
              <a:t> </a:t>
            </a:r>
            <a:r>
              <a:rPr lang="en-US" sz="2400" b="1" dirty="0" err="1" smtClean="0">
                <a:latin typeface="Palatino Linotype" pitchFamily="18" charset="0"/>
              </a:rPr>
              <a:t>các</a:t>
            </a:r>
            <a:r>
              <a:rPr lang="en-US" sz="2400" b="1" dirty="0" smtClean="0">
                <a:latin typeface="Palatino Linotype" pitchFamily="18" charset="0"/>
              </a:rPr>
              <a:t> </a:t>
            </a:r>
            <a:r>
              <a:rPr lang="en-US" sz="2400" b="1" dirty="0" err="1" smtClean="0">
                <a:latin typeface="Palatino Linotype" pitchFamily="18" charset="0"/>
              </a:rPr>
              <a:t>giao</a:t>
            </a:r>
            <a:r>
              <a:rPr lang="en-US" sz="2400" b="1" dirty="0" smtClean="0">
                <a:latin typeface="Palatino Linotype" pitchFamily="18" charset="0"/>
              </a:rPr>
              <a:t> </a:t>
            </a:r>
            <a:r>
              <a:rPr lang="en-US" sz="2400" b="1" dirty="0" err="1" smtClean="0">
                <a:latin typeface="Palatino Linotype" pitchFamily="18" charset="0"/>
              </a:rPr>
              <a:t>dịch</a:t>
            </a:r>
            <a:r>
              <a:rPr lang="en-US" sz="2400" b="1" dirty="0" smtClean="0">
                <a:latin typeface="Palatino Linotype" pitchFamily="18" charset="0"/>
              </a:rPr>
              <a:t> </a:t>
            </a:r>
            <a:r>
              <a:rPr lang="en-US" sz="2400" b="1" dirty="0" err="1" smtClean="0">
                <a:latin typeface="Palatino Linotype" pitchFamily="18" charset="0"/>
              </a:rPr>
              <a:t>bằng</a:t>
            </a:r>
            <a:r>
              <a:rPr lang="en-US" sz="2400" b="1" dirty="0" smtClean="0">
                <a:latin typeface="Palatino Linotype" pitchFamily="18" charset="0"/>
              </a:rPr>
              <a:t> </a:t>
            </a:r>
            <a:r>
              <a:rPr lang="en-US" sz="2400" b="1" dirty="0" err="1" smtClean="0">
                <a:latin typeface="Palatino Linotype" pitchFamily="18" charset="0"/>
              </a:rPr>
              <a:t>ngoại</a:t>
            </a:r>
            <a:r>
              <a:rPr lang="en-US" sz="2400" b="1" dirty="0" smtClean="0">
                <a:latin typeface="Palatino Linotype" pitchFamily="18" charset="0"/>
              </a:rPr>
              <a:t> </a:t>
            </a:r>
            <a:r>
              <a:rPr lang="en-US" sz="2400" b="1" dirty="0" err="1" smtClean="0">
                <a:latin typeface="Palatino Linotype" pitchFamily="18" charset="0"/>
              </a:rPr>
              <a:t>tệ</a:t>
            </a:r>
            <a:r>
              <a:rPr lang="en-US" sz="2400" b="1" dirty="0" smtClean="0">
                <a:latin typeface="Palatino Linotype" pitchFamily="18" charset="0"/>
              </a:rPr>
              <a:t> </a:t>
            </a:r>
            <a:r>
              <a:rPr lang="en-US" sz="2400" b="1" dirty="0" err="1" smtClean="0">
                <a:latin typeface="Palatino Linotype" pitchFamily="18" charset="0"/>
              </a:rPr>
              <a:t>phát</a:t>
            </a:r>
            <a:r>
              <a:rPr lang="en-US" sz="2400" b="1" dirty="0" smtClean="0">
                <a:latin typeface="Palatino Linotype" pitchFamily="18" charset="0"/>
              </a:rPr>
              <a:t> </a:t>
            </a:r>
            <a:r>
              <a:rPr lang="en-US" sz="2400" b="1" dirty="0" err="1" smtClean="0">
                <a:latin typeface="Palatino Linotype" pitchFamily="18" charset="0"/>
              </a:rPr>
              <a:t>sinh</a:t>
            </a:r>
            <a:r>
              <a:rPr lang="en-US" sz="2400" b="1" dirty="0" smtClean="0">
                <a:latin typeface="Palatino Linotype" pitchFamily="18" charset="0"/>
              </a:rPr>
              <a:t> </a:t>
            </a:r>
            <a:r>
              <a:rPr lang="en-US" sz="2400" b="1" dirty="0" err="1" smtClean="0">
                <a:latin typeface="Palatino Linotype" pitchFamily="18" charset="0"/>
              </a:rPr>
              <a:t>trong</a:t>
            </a:r>
            <a:r>
              <a:rPr lang="en-US" sz="2400" b="1" dirty="0" smtClean="0">
                <a:latin typeface="Palatino Linotype" pitchFamily="18" charset="0"/>
              </a:rPr>
              <a:t> </a:t>
            </a:r>
            <a:r>
              <a:rPr lang="en-US" sz="2400" b="1" dirty="0" err="1" smtClean="0">
                <a:latin typeface="Palatino Linotype" pitchFamily="18" charset="0"/>
              </a:rPr>
              <a:t>kỳ</a:t>
            </a:r>
            <a:endParaRPr lang="en-US" sz="2200" b="1" dirty="0">
              <a:latin typeface="Palatino Linotype"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Copyright  Bộ môn KTTC- Khoa Kế toán - HVTC</a:t>
            </a:r>
            <a:endParaRPr lang="en-US"/>
          </a:p>
        </p:txBody>
      </p:sp>
      <p:sp>
        <p:nvSpPr>
          <p:cNvPr id="3" name="Slide Number Placeholder 2"/>
          <p:cNvSpPr>
            <a:spLocks noGrp="1"/>
          </p:cNvSpPr>
          <p:nvPr>
            <p:ph type="sldNum" sz="quarter" idx="12"/>
          </p:nvPr>
        </p:nvSpPr>
        <p:spPr/>
        <p:txBody>
          <a:bodyPr/>
          <a:lstStyle/>
          <a:p>
            <a:fld id="{515BE236-A55D-4E54-AEC4-A49F30DAC288}" type="slidenum">
              <a:rPr lang="en-US" smtClean="0"/>
              <a:pPr/>
              <a:t>36</a:t>
            </a:fld>
            <a:endParaRPr lang="en-US"/>
          </a:p>
        </p:txBody>
      </p:sp>
      <p:sp>
        <p:nvSpPr>
          <p:cNvPr id="58" name="TextBox 57"/>
          <p:cNvSpPr txBox="1"/>
          <p:nvPr/>
        </p:nvSpPr>
        <p:spPr>
          <a:xfrm>
            <a:off x="485776" y="1087923"/>
            <a:ext cx="7658124" cy="43088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defRPr/>
            </a:pPr>
            <a:r>
              <a:rPr lang="en-US" sz="2200" i="1" dirty="0" err="1">
                <a:solidFill>
                  <a:schemeClr val="tx1"/>
                </a:solidFill>
                <a:latin typeface="Palatino Linotype" pitchFamily="18" charset="0"/>
                <a:cs typeface="Arial" charset="0"/>
              </a:rPr>
              <a:t>Sơ</a:t>
            </a:r>
            <a:r>
              <a:rPr lang="en-US" sz="2200" i="1" dirty="0">
                <a:solidFill>
                  <a:schemeClr val="tx1"/>
                </a:solidFill>
                <a:latin typeface="Palatino Linotype" pitchFamily="18" charset="0"/>
                <a:cs typeface="Arial" charset="0"/>
              </a:rPr>
              <a:t> </a:t>
            </a:r>
            <a:r>
              <a:rPr lang="en-US" sz="2200" i="1" dirty="0" err="1">
                <a:solidFill>
                  <a:schemeClr val="tx1"/>
                </a:solidFill>
                <a:latin typeface="Palatino Linotype" pitchFamily="18" charset="0"/>
                <a:cs typeface="Arial" charset="0"/>
              </a:rPr>
              <a:t>đồ</a:t>
            </a:r>
            <a:r>
              <a:rPr lang="en-US" sz="2200" i="1" dirty="0">
                <a:solidFill>
                  <a:schemeClr val="tx1"/>
                </a:solidFill>
                <a:latin typeface="Palatino Linotype" pitchFamily="18" charset="0"/>
                <a:cs typeface="Arial" charset="0"/>
              </a:rPr>
              <a:t> </a:t>
            </a:r>
            <a:r>
              <a:rPr lang="en-US" sz="2200" i="1" dirty="0" smtClean="0">
                <a:solidFill>
                  <a:schemeClr val="tx1"/>
                </a:solidFill>
                <a:latin typeface="Palatino Linotype" pitchFamily="18" charset="0"/>
                <a:cs typeface="Arial" charset="0"/>
              </a:rPr>
              <a:t>4: </a:t>
            </a:r>
            <a:r>
              <a:rPr lang="en-US" sz="2200" i="1" dirty="0" err="1" smtClean="0">
                <a:solidFill>
                  <a:schemeClr val="tx1"/>
                </a:solidFill>
                <a:latin typeface="Palatino Linotype" pitchFamily="18" charset="0"/>
                <a:cs typeface="Arial" charset="0"/>
              </a:rPr>
              <a:t>Trình</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tự</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kế</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toán</a:t>
            </a:r>
            <a:r>
              <a:rPr lang="en-US" sz="2200" i="1" dirty="0" smtClean="0">
                <a:solidFill>
                  <a:schemeClr val="tx1"/>
                </a:solidFill>
                <a:latin typeface="Palatino Linotype" pitchFamily="18" charset="0"/>
                <a:cs typeface="Arial" charset="0"/>
              </a:rPr>
              <a:t> </a:t>
            </a:r>
            <a:r>
              <a:rPr lang="nl-NL" sz="2200" i="1" dirty="0" smtClean="0">
                <a:latin typeface="Palatino Linotype" pitchFamily="18" charset="0"/>
              </a:rPr>
              <a:t>doanh thu, thu nhập khác bằng ngoại tệ</a:t>
            </a:r>
            <a:endParaRPr lang="en-US" sz="2200" i="1" dirty="0">
              <a:solidFill>
                <a:schemeClr val="tx1"/>
              </a:solidFill>
              <a:latin typeface="Palatino Linotype" pitchFamily="18" charset="0"/>
              <a:cs typeface="Arial" charset="0"/>
            </a:endParaRPr>
          </a:p>
        </p:txBody>
      </p:sp>
      <p:cxnSp>
        <p:nvCxnSpPr>
          <p:cNvPr id="42" name="Straight Connector 41"/>
          <p:cNvCxnSpPr>
            <a:stCxn id="17" idx="2"/>
          </p:cNvCxnSpPr>
          <p:nvPr/>
        </p:nvCxnSpPr>
        <p:spPr>
          <a:xfrm rot="16200000" flipH="1">
            <a:off x="5813750" y="3486412"/>
            <a:ext cx="1594092" cy="55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469926" y="2285993"/>
            <a:ext cx="8245478" cy="1928825"/>
            <a:chOff x="-357222" y="2285993"/>
            <a:chExt cx="8245478" cy="1928825"/>
          </a:xfrm>
        </p:grpSpPr>
        <p:grpSp>
          <p:nvGrpSpPr>
            <p:cNvPr id="21" name="Group 20"/>
            <p:cNvGrpSpPr/>
            <p:nvPr/>
          </p:nvGrpSpPr>
          <p:grpSpPr>
            <a:xfrm>
              <a:off x="-357222" y="2285993"/>
              <a:ext cx="8245478" cy="1922326"/>
              <a:chOff x="-428660" y="2285993"/>
              <a:chExt cx="8245478" cy="1922326"/>
            </a:xfrm>
          </p:grpSpPr>
          <p:grpSp>
            <p:nvGrpSpPr>
              <p:cNvPr id="4" name="Group 54"/>
              <p:cNvGrpSpPr/>
              <p:nvPr/>
            </p:nvGrpSpPr>
            <p:grpSpPr>
              <a:xfrm>
                <a:off x="-428660" y="2285993"/>
                <a:ext cx="8245478" cy="1922326"/>
                <a:chOff x="1184306" y="2000242"/>
                <a:chExt cx="8245478" cy="1922326"/>
              </a:xfrm>
            </p:grpSpPr>
            <p:grpSp>
              <p:nvGrpSpPr>
                <p:cNvPr id="11" name="Group 40"/>
                <p:cNvGrpSpPr>
                  <a:grpSpLocks/>
                </p:cNvGrpSpPr>
                <p:nvPr/>
              </p:nvGrpSpPr>
              <p:grpSpPr bwMode="auto">
                <a:xfrm>
                  <a:off x="1184306" y="2000242"/>
                  <a:ext cx="8245478" cy="1922326"/>
                  <a:chOff x="1041400" y="2741241"/>
                  <a:chExt cx="8245479" cy="1893351"/>
                </a:xfrm>
              </p:grpSpPr>
              <p:sp>
                <p:nvSpPr>
                  <p:cNvPr id="17" name="TextBox 11"/>
                  <p:cNvSpPr txBox="1">
                    <a:spLocks noChangeArrowheads="1"/>
                  </p:cNvSpPr>
                  <p:nvPr/>
                </p:nvSpPr>
                <p:spPr bwMode="auto">
                  <a:xfrm>
                    <a:off x="5072066" y="2741241"/>
                    <a:ext cx="421481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111(2), 112(2), 131</a:t>
                    </a:r>
                    <a:endParaRPr lang="en-US" sz="2000" b="1" dirty="0">
                      <a:solidFill>
                        <a:srgbClr val="000000"/>
                      </a:solidFill>
                      <a:latin typeface="Palatino Linotype" pitchFamily="18" charset="0"/>
                    </a:endParaRPr>
                  </a:p>
                </p:txBody>
              </p:sp>
              <p:grpSp>
                <p:nvGrpSpPr>
                  <p:cNvPr id="12" name="Group 35"/>
                  <p:cNvGrpSpPr>
                    <a:grpSpLocks/>
                  </p:cNvGrpSpPr>
                  <p:nvPr/>
                </p:nvGrpSpPr>
                <p:grpSpPr bwMode="auto">
                  <a:xfrm>
                    <a:off x="1041400" y="2766121"/>
                    <a:ext cx="5530851" cy="1868471"/>
                    <a:chOff x="1041400" y="2766121"/>
                    <a:chExt cx="5530851" cy="1868471"/>
                  </a:xfrm>
                </p:grpSpPr>
                <p:cxnSp>
                  <p:nvCxnSpPr>
                    <p:cNvPr id="19" name="Straight Arrow Connector 18"/>
                    <p:cNvCxnSpPr/>
                    <p:nvPr/>
                  </p:nvCxnSpPr>
                  <p:spPr>
                    <a:xfrm>
                      <a:off x="2643187" y="3859957"/>
                      <a:ext cx="3929064" cy="1587"/>
                    </a:xfrm>
                    <a:prstGeom prst="straightConnector1">
                      <a:avLst/>
                    </a:prstGeom>
                    <a:ln>
                      <a:solidFill>
                        <a:schemeClr val="tx1"/>
                      </a:solidFill>
                      <a:headEnd type="stealth"/>
                      <a:tailEnd type="arrow"/>
                    </a:ln>
                  </p:spPr>
                  <p:style>
                    <a:lnRef idx="1">
                      <a:schemeClr val="accent1"/>
                    </a:lnRef>
                    <a:fillRef idx="0">
                      <a:schemeClr val="accent1"/>
                    </a:fillRef>
                    <a:effectRef idx="0">
                      <a:schemeClr val="accent1"/>
                    </a:effectRef>
                    <a:fontRef idx="minor">
                      <a:schemeClr val="tx1"/>
                    </a:fontRef>
                  </p:style>
                </p:cxnSp>
                <p:grpSp>
                  <p:nvGrpSpPr>
                    <p:cNvPr id="13" name="Group 33"/>
                    <p:cNvGrpSpPr>
                      <a:grpSpLocks/>
                    </p:cNvGrpSpPr>
                    <p:nvPr/>
                  </p:nvGrpSpPr>
                  <p:grpSpPr bwMode="auto">
                    <a:xfrm>
                      <a:off x="1041400" y="2766121"/>
                      <a:ext cx="3445202" cy="1868471"/>
                      <a:chOff x="1041400" y="2766121"/>
                      <a:chExt cx="3445202" cy="1868471"/>
                    </a:xfrm>
                  </p:grpSpPr>
                  <p:cxnSp>
                    <p:nvCxnSpPr>
                      <p:cNvPr id="22" name="Straight Connector 21"/>
                      <p:cNvCxnSpPr/>
                      <p:nvPr/>
                    </p:nvCxnSpPr>
                    <p:spPr>
                      <a:xfrm>
                        <a:off x="1785937" y="3142512"/>
                        <a:ext cx="1571625" cy="1587"/>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945575" y="3836942"/>
                        <a:ext cx="1288863"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5"/>
                      <p:cNvSpPr txBox="1">
                        <a:spLocks noChangeArrowheads="1"/>
                      </p:cNvSpPr>
                      <p:nvPr/>
                    </p:nvSpPr>
                    <p:spPr bwMode="auto">
                      <a:xfrm>
                        <a:off x="1041400" y="2766121"/>
                        <a:ext cx="305276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511, 711</a:t>
                        </a:r>
                        <a:endParaRPr lang="en-US" sz="2000" b="1" dirty="0">
                          <a:solidFill>
                            <a:srgbClr val="000000"/>
                          </a:solidFill>
                          <a:latin typeface="Palatino Linotype" pitchFamily="18" charset="0"/>
                        </a:endParaRPr>
                      </a:p>
                    </p:txBody>
                  </p:sp>
                  <p:sp>
                    <p:nvSpPr>
                      <p:cNvPr id="27" name="TextBox 35"/>
                      <p:cNvSpPr txBox="1">
                        <a:spLocks noChangeArrowheads="1"/>
                      </p:cNvSpPr>
                      <p:nvPr/>
                    </p:nvSpPr>
                    <p:spPr bwMode="auto">
                      <a:xfrm>
                        <a:off x="2497464" y="3937376"/>
                        <a:ext cx="1989138" cy="697216"/>
                      </a:xfrm>
                      <a:prstGeom prst="rect">
                        <a:avLst/>
                      </a:prstGeom>
                      <a:noFill/>
                      <a:ln w="9525">
                        <a:noFill/>
                        <a:miter lim="800000"/>
                        <a:headEnd/>
                        <a:tailEnd/>
                      </a:ln>
                    </p:spPr>
                    <p:txBody>
                      <a:bodyPr>
                        <a:spAutoFit/>
                      </a:bodyPr>
                      <a:lstStyle/>
                      <a:p>
                        <a:pPr algn="ctr"/>
                        <a:r>
                          <a:rPr lang="en-US" sz="2000" dirty="0" smtClean="0">
                            <a:solidFill>
                              <a:srgbClr val="000000"/>
                            </a:solidFill>
                            <a:latin typeface="Palatino Linotype" pitchFamily="18" charset="0"/>
                            <a:cs typeface="Arial" charset="0"/>
                          </a:rPr>
                          <a:t>TG </a:t>
                        </a:r>
                        <a:r>
                          <a:rPr lang="en-US" sz="2000" dirty="0" err="1" smtClean="0">
                            <a:solidFill>
                              <a:srgbClr val="000000"/>
                            </a:solidFill>
                            <a:latin typeface="Palatino Linotype" pitchFamily="18" charset="0"/>
                            <a:cs typeface="Arial" charset="0"/>
                          </a:rPr>
                          <a:t>thực</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tế</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ngày</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giao</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dịch</a:t>
                        </a:r>
                        <a:endParaRPr lang="en-US" sz="2000" dirty="0">
                          <a:solidFill>
                            <a:srgbClr val="000000"/>
                          </a:solidFill>
                          <a:latin typeface="Palatino Linotype" pitchFamily="18" charset="0"/>
                          <a:cs typeface="Arial" charset="0"/>
                        </a:endParaRPr>
                      </a:p>
                    </p:txBody>
                  </p:sp>
                </p:grpSp>
              </p:grpSp>
            </p:grpSp>
            <p:sp>
              <p:nvSpPr>
                <p:cNvPr id="49" name="TextBox 38"/>
                <p:cNvSpPr txBox="1">
                  <a:spLocks noChangeArrowheads="1"/>
                </p:cNvSpPr>
                <p:nvPr/>
              </p:nvSpPr>
              <p:spPr bwMode="auto">
                <a:xfrm>
                  <a:off x="2867012" y="2743138"/>
                  <a:ext cx="4143404" cy="400110"/>
                </a:xfrm>
                <a:prstGeom prst="rect">
                  <a:avLst/>
                </a:prstGeom>
                <a:noFill/>
                <a:ln w="9525">
                  <a:noFill/>
                  <a:miter lim="800000"/>
                  <a:headEnd/>
                  <a:tailEnd/>
                </a:ln>
              </p:spPr>
              <p:txBody>
                <a:bodyPr wrap="square">
                  <a:spAutoFit/>
                </a:bodyPr>
                <a:lstStyle/>
                <a:p>
                  <a:pPr algn="ctr"/>
                  <a:r>
                    <a:rPr lang="en-US" sz="2000" i="1" dirty="0" err="1" smtClean="0">
                      <a:solidFill>
                        <a:srgbClr val="000000"/>
                      </a:solidFill>
                      <a:latin typeface="Palatino Linotype" pitchFamily="18" charset="0"/>
                      <a:cs typeface="Arial" charset="0"/>
                    </a:rPr>
                    <a:t>Bán</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hàng</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thu</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bằng</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ngoại</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tệ</a:t>
                  </a:r>
                  <a:r>
                    <a:rPr lang="en-US" sz="2000" i="1" dirty="0" smtClean="0">
                      <a:solidFill>
                        <a:srgbClr val="000000"/>
                      </a:solidFill>
                      <a:latin typeface="Palatino Linotype" pitchFamily="18" charset="0"/>
                      <a:cs typeface="Arial" charset="0"/>
                    </a:rPr>
                    <a:t> </a:t>
                  </a:r>
                  <a:endParaRPr lang="en-US" sz="2000" i="1" dirty="0">
                    <a:solidFill>
                      <a:srgbClr val="000000"/>
                    </a:solidFill>
                    <a:latin typeface="Palatino Linotype" pitchFamily="18" charset="0"/>
                    <a:cs typeface="Arial" charset="0"/>
                  </a:endParaRPr>
                </a:p>
              </p:txBody>
            </p:sp>
          </p:grpSp>
          <p:cxnSp>
            <p:nvCxnSpPr>
              <p:cNvPr id="51" name="Straight Connector 50"/>
              <p:cNvCxnSpPr/>
              <p:nvPr/>
            </p:nvCxnSpPr>
            <p:spPr>
              <a:xfrm>
                <a:off x="5143504" y="2713032"/>
                <a:ext cx="114300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TextBox 35"/>
            <p:cNvSpPr txBox="1">
              <a:spLocks noChangeArrowheads="1"/>
            </p:cNvSpPr>
            <p:nvPr/>
          </p:nvSpPr>
          <p:spPr bwMode="auto">
            <a:xfrm>
              <a:off x="3797309" y="3506932"/>
              <a:ext cx="1989137" cy="707886"/>
            </a:xfrm>
            <a:prstGeom prst="rect">
              <a:avLst/>
            </a:prstGeom>
            <a:noFill/>
            <a:ln w="9525">
              <a:noFill/>
              <a:miter lim="800000"/>
              <a:headEnd/>
              <a:tailEnd/>
            </a:ln>
          </p:spPr>
          <p:txBody>
            <a:bodyPr>
              <a:spAutoFit/>
            </a:bodyPr>
            <a:lstStyle/>
            <a:p>
              <a:pPr algn="ctr"/>
              <a:r>
                <a:rPr lang="en-US" sz="2000" dirty="0" smtClean="0">
                  <a:solidFill>
                    <a:srgbClr val="000000"/>
                  </a:solidFill>
                  <a:latin typeface="Palatino Linotype" pitchFamily="18" charset="0"/>
                  <a:cs typeface="Arial" charset="0"/>
                </a:rPr>
                <a:t>TG </a:t>
              </a:r>
              <a:r>
                <a:rPr lang="en-US" sz="2000" dirty="0" err="1" smtClean="0">
                  <a:solidFill>
                    <a:srgbClr val="000000"/>
                  </a:solidFill>
                  <a:latin typeface="Palatino Linotype" pitchFamily="18" charset="0"/>
                  <a:cs typeface="Arial" charset="0"/>
                </a:rPr>
                <a:t>thực</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tế</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ngày</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giao</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dịch</a:t>
              </a:r>
              <a:endParaRPr lang="en-US" sz="2000" dirty="0">
                <a:solidFill>
                  <a:srgbClr val="000000"/>
                </a:solidFill>
                <a:latin typeface="Palatino Linotype" pitchFamily="18" charset="0"/>
                <a:cs typeface="Arial" charset="0"/>
              </a:endParaRPr>
            </a:p>
          </p:txBody>
        </p:sp>
      </p:grpSp>
      <p:sp>
        <p:nvSpPr>
          <p:cNvPr id="20" name="Rectangle 5"/>
          <p:cNvSpPr>
            <a:spLocks noChangeArrowheads="1"/>
          </p:cNvSpPr>
          <p:nvPr/>
        </p:nvSpPr>
        <p:spPr bwMode="auto">
          <a:xfrm>
            <a:off x="381000" y="76200"/>
            <a:ext cx="8534400" cy="504112"/>
          </a:xfrm>
          <a:prstGeom prst="rect">
            <a:avLst/>
          </a:prstGeom>
          <a:noFill/>
          <a:ln w="12700">
            <a:noFill/>
            <a:miter lim="800000"/>
            <a:headEnd/>
            <a:tailEnd/>
          </a:ln>
        </p:spPr>
        <p:txBody>
          <a:bodyPr lIns="90488" tIns="44450" rIns="90488" bIns="44450">
            <a:spAutoFit/>
          </a:bodyPr>
          <a:lstStyle/>
          <a:p>
            <a:pPr algn="ctr" eaLnBrk="0" hangingPunct="0">
              <a:lnSpc>
                <a:spcPct val="120000"/>
              </a:lnSpc>
              <a:buClr>
                <a:srgbClr val="CC3300"/>
              </a:buClr>
            </a:pPr>
            <a:r>
              <a:rPr lang="en-US" sz="2400" b="1" dirty="0" smtClean="0">
                <a:latin typeface="Palatino Linotype" pitchFamily="18" charset="0"/>
              </a:rPr>
              <a:t>1.3.1. </a:t>
            </a:r>
            <a:r>
              <a:rPr lang="en-US" sz="2400" b="1" dirty="0" err="1" smtClean="0">
                <a:latin typeface="Palatino Linotype" pitchFamily="18" charset="0"/>
              </a:rPr>
              <a:t>Kế</a:t>
            </a:r>
            <a:r>
              <a:rPr lang="en-US" sz="2400" b="1" dirty="0" smtClean="0">
                <a:latin typeface="Palatino Linotype" pitchFamily="18" charset="0"/>
              </a:rPr>
              <a:t> </a:t>
            </a:r>
            <a:r>
              <a:rPr lang="en-US" sz="2400" b="1" dirty="0" err="1" smtClean="0">
                <a:latin typeface="Palatino Linotype" pitchFamily="18" charset="0"/>
              </a:rPr>
              <a:t>toán</a:t>
            </a:r>
            <a:r>
              <a:rPr lang="en-US" sz="2400" b="1" dirty="0" smtClean="0">
                <a:latin typeface="Palatino Linotype" pitchFamily="18" charset="0"/>
              </a:rPr>
              <a:t> </a:t>
            </a:r>
            <a:r>
              <a:rPr lang="en-US" sz="2400" b="1" dirty="0" err="1" smtClean="0">
                <a:latin typeface="Palatino Linotype" pitchFamily="18" charset="0"/>
              </a:rPr>
              <a:t>các</a:t>
            </a:r>
            <a:r>
              <a:rPr lang="en-US" sz="2400" b="1" dirty="0" smtClean="0">
                <a:latin typeface="Palatino Linotype" pitchFamily="18" charset="0"/>
              </a:rPr>
              <a:t> </a:t>
            </a:r>
            <a:r>
              <a:rPr lang="en-US" sz="2400" b="1" dirty="0" err="1" smtClean="0">
                <a:latin typeface="Palatino Linotype" pitchFamily="18" charset="0"/>
              </a:rPr>
              <a:t>giao</a:t>
            </a:r>
            <a:r>
              <a:rPr lang="en-US" sz="2400" b="1" dirty="0" smtClean="0">
                <a:latin typeface="Palatino Linotype" pitchFamily="18" charset="0"/>
              </a:rPr>
              <a:t> </a:t>
            </a:r>
            <a:r>
              <a:rPr lang="en-US" sz="2400" b="1" dirty="0" err="1" smtClean="0">
                <a:latin typeface="Palatino Linotype" pitchFamily="18" charset="0"/>
              </a:rPr>
              <a:t>dịch</a:t>
            </a:r>
            <a:r>
              <a:rPr lang="en-US" sz="2400" b="1" dirty="0" smtClean="0">
                <a:latin typeface="Palatino Linotype" pitchFamily="18" charset="0"/>
              </a:rPr>
              <a:t> </a:t>
            </a:r>
            <a:r>
              <a:rPr lang="en-US" sz="2400" b="1" dirty="0" err="1" smtClean="0">
                <a:latin typeface="Palatino Linotype" pitchFamily="18" charset="0"/>
              </a:rPr>
              <a:t>bằng</a:t>
            </a:r>
            <a:r>
              <a:rPr lang="en-US" sz="2400" b="1" dirty="0" smtClean="0">
                <a:latin typeface="Palatino Linotype" pitchFamily="18" charset="0"/>
              </a:rPr>
              <a:t> </a:t>
            </a:r>
            <a:r>
              <a:rPr lang="en-US" sz="2400" b="1" dirty="0" err="1" smtClean="0">
                <a:latin typeface="Palatino Linotype" pitchFamily="18" charset="0"/>
              </a:rPr>
              <a:t>ngoại</a:t>
            </a:r>
            <a:r>
              <a:rPr lang="en-US" sz="2400" b="1" dirty="0" smtClean="0">
                <a:latin typeface="Palatino Linotype" pitchFamily="18" charset="0"/>
              </a:rPr>
              <a:t> </a:t>
            </a:r>
            <a:r>
              <a:rPr lang="en-US" sz="2400" b="1" dirty="0" err="1" smtClean="0">
                <a:latin typeface="Palatino Linotype" pitchFamily="18" charset="0"/>
              </a:rPr>
              <a:t>tệ</a:t>
            </a:r>
            <a:r>
              <a:rPr lang="en-US" sz="2400" b="1" dirty="0" smtClean="0">
                <a:latin typeface="Palatino Linotype" pitchFamily="18" charset="0"/>
              </a:rPr>
              <a:t> </a:t>
            </a:r>
            <a:r>
              <a:rPr lang="en-US" sz="2400" b="1" dirty="0" err="1" smtClean="0">
                <a:latin typeface="Palatino Linotype" pitchFamily="18" charset="0"/>
              </a:rPr>
              <a:t>phát</a:t>
            </a:r>
            <a:r>
              <a:rPr lang="en-US" sz="2400" b="1" dirty="0" smtClean="0">
                <a:latin typeface="Palatino Linotype" pitchFamily="18" charset="0"/>
              </a:rPr>
              <a:t> </a:t>
            </a:r>
            <a:r>
              <a:rPr lang="en-US" sz="2400" b="1" dirty="0" err="1" smtClean="0">
                <a:latin typeface="Palatino Linotype" pitchFamily="18" charset="0"/>
              </a:rPr>
              <a:t>sinh</a:t>
            </a:r>
            <a:r>
              <a:rPr lang="en-US" sz="2400" b="1" dirty="0" smtClean="0">
                <a:latin typeface="Palatino Linotype" pitchFamily="18" charset="0"/>
              </a:rPr>
              <a:t> </a:t>
            </a:r>
            <a:r>
              <a:rPr lang="en-US" sz="2400" b="1" dirty="0" err="1" smtClean="0">
                <a:latin typeface="Palatino Linotype" pitchFamily="18" charset="0"/>
              </a:rPr>
              <a:t>trong</a:t>
            </a:r>
            <a:r>
              <a:rPr lang="en-US" sz="2400" b="1" dirty="0" smtClean="0">
                <a:latin typeface="Palatino Linotype" pitchFamily="18" charset="0"/>
              </a:rPr>
              <a:t> </a:t>
            </a:r>
            <a:r>
              <a:rPr lang="en-US" sz="2400" b="1" dirty="0" err="1" smtClean="0">
                <a:latin typeface="Palatino Linotype" pitchFamily="18" charset="0"/>
              </a:rPr>
              <a:t>kỳ</a:t>
            </a:r>
            <a:endParaRPr lang="en-US" sz="2200" b="1" dirty="0">
              <a:latin typeface="Palatino Linotype"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Copyright  Bộ môn KTTC- Khoa Kế toán - HVTC</a:t>
            </a:r>
            <a:endParaRPr lang="en-US"/>
          </a:p>
        </p:txBody>
      </p:sp>
      <p:sp>
        <p:nvSpPr>
          <p:cNvPr id="3" name="Slide Number Placeholder 2"/>
          <p:cNvSpPr>
            <a:spLocks noGrp="1"/>
          </p:cNvSpPr>
          <p:nvPr>
            <p:ph type="sldNum" sz="quarter" idx="12"/>
          </p:nvPr>
        </p:nvSpPr>
        <p:spPr/>
        <p:txBody>
          <a:bodyPr/>
          <a:lstStyle/>
          <a:p>
            <a:fld id="{515BE236-A55D-4E54-AEC4-A49F30DAC288}" type="slidenum">
              <a:rPr lang="en-US" smtClean="0"/>
              <a:pPr/>
              <a:t>37</a:t>
            </a:fld>
            <a:endParaRPr lang="en-US"/>
          </a:p>
        </p:txBody>
      </p:sp>
      <p:sp>
        <p:nvSpPr>
          <p:cNvPr id="58" name="TextBox 57"/>
          <p:cNvSpPr txBox="1"/>
          <p:nvPr/>
        </p:nvSpPr>
        <p:spPr>
          <a:xfrm>
            <a:off x="485776" y="1087923"/>
            <a:ext cx="7658124" cy="76944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defRPr/>
            </a:pPr>
            <a:r>
              <a:rPr lang="en-US" sz="2200" i="1" dirty="0" err="1">
                <a:solidFill>
                  <a:schemeClr val="tx1"/>
                </a:solidFill>
                <a:latin typeface="Palatino Linotype" pitchFamily="18" charset="0"/>
                <a:cs typeface="Arial" charset="0"/>
              </a:rPr>
              <a:t>Sơ</a:t>
            </a:r>
            <a:r>
              <a:rPr lang="en-US" sz="2200" i="1" dirty="0">
                <a:solidFill>
                  <a:schemeClr val="tx1"/>
                </a:solidFill>
                <a:latin typeface="Palatino Linotype" pitchFamily="18" charset="0"/>
                <a:cs typeface="Arial" charset="0"/>
              </a:rPr>
              <a:t> </a:t>
            </a:r>
            <a:r>
              <a:rPr lang="en-US" sz="2200" i="1" dirty="0" err="1">
                <a:solidFill>
                  <a:schemeClr val="tx1"/>
                </a:solidFill>
                <a:latin typeface="Palatino Linotype" pitchFamily="18" charset="0"/>
                <a:cs typeface="Arial" charset="0"/>
              </a:rPr>
              <a:t>đồ</a:t>
            </a:r>
            <a:r>
              <a:rPr lang="en-US" sz="2200" i="1" dirty="0">
                <a:solidFill>
                  <a:schemeClr val="tx1"/>
                </a:solidFill>
                <a:latin typeface="Palatino Linotype" pitchFamily="18" charset="0"/>
                <a:cs typeface="Arial" charset="0"/>
              </a:rPr>
              <a:t> </a:t>
            </a:r>
            <a:r>
              <a:rPr lang="en-US" sz="2200" i="1" dirty="0" smtClean="0">
                <a:solidFill>
                  <a:schemeClr val="tx1"/>
                </a:solidFill>
                <a:latin typeface="Palatino Linotype" pitchFamily="18" charset="0"/>
                <a:cs typeface="Arial" charset="0"/>
              </a:rPr>
              <a:t>5: </a:t>
            </a:r>
            <a:r>
              <a:rPr lang="en-US" sz="2200" i="1" dirty="0" err="1" smtClean="0">
                <a:solidFill>
                  <a:schemeClr val="tx1"/>
                </a:solidFill>
                <a:latin typeface="Palatino Linotype" pitchFamily="18" charset="0"/>
                <a:cs typeface="Arial" charset="0"/>
              </a:rPr>
              <a:t>Trình</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tự</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kế</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toán</a:t>
            </a:r>
            <a:r>
              <a:rPr lang="en-US" sz="2200" i="1" dirty="0" smtClean="0">
                <a:solidFill>
                  <a:schemeClr val="tx1"/>
                </a:solidFill>
                <a:latin typeface="Palatino Linotype" pitchFamily="18" charset="0"/>
                <a:cs typeface="Arial" charset="0"/>
              </a:rPr>
              <a:t> </a:t>
            </a:r>
            <a:r>
              <a:rPr lang="nl-NL" sz="2200" i="1" dirty="0" smtClean="0">
                <a:latin typeface="Palatino Linotype" pitchFamily="18" charset="0"/>
              </a:rPr>
              <a:t>nhận trước tiền của người mua bằng ngoại tệ </a:t>
            </a:r>
            <a:endParaRPr lang="en-US" sz="2200" i="1" dirty="0">
              <a:solidFill>
                <a:schemeClr val="tx1"/>
              </a:solidFill>
              <a:latin typeface="Palatino Linotype" pitchFamily="18" charset="0"/>
              <a:cs typeface="Arial" charset="0"/>
            </a:endParaRPr>
          </a:p>
        </p:txBody>
      </p:sp>
      <p:grpSp>
        <p:nvGrpSpPr>
          <p:cNvPr id="6" name="Group 51"/>
          <p:cNvGrpSpPr/>
          <p:nvPr/>
        </p:nvGrpSpPr>
        <p:grpSpPr>
          <a:xfrm>
            <a:off x="-428660" y="2285992"/>
            <a:ext cx="8245478" cy="3601524"/>
            <a:chOff x="1179513" y="2022701"/>
            <a:chExt cx="8245478" cy="3601524"/>
          </a:xfrm>
        </p:grpSpPr>
        <p:grpSp>
          <p:nvGrpSpPr>
            <p:cNvPr id="7" name="Group 44"/>
            <p:cNvGrpSpPr>
              <a:grpSpLocks/>
            </p:cNvGrpSpPr>
            <p:nvPr/>
          </p:nvGrpSpPr>
          <p:grpSpPr bwMode="auto">
            <a:xfrm>
              <a:off x="1179513" y="2022701"/>
              <a:ext cx="8245478" cy="3601524"/>
              <a:chOff x="1041400" y="2766293"/>
              <a:chExt cx="8245479" cy="3547239"/>
            </a:xfrm>
          </p:grpSpPr>
          <p:cxnSp>
            <p:nvCxnSpPr>
              <p:cNvPr id="36" name="Straight Arrow Connector 32"/>
              <p:cNvCxnSpPr/>
              <p:nvPr/>
            </p:nvCxnSpPr>
            <p:spPr bwMode="auto">
              <a:xfrm>
                <a:off x="2898788" y="5790239"/>
                <a:ext cx="4000500" cy="1587"/>
              </a:xfrm>
              <a:prstGeom prst="straightConnector1">
                <a:avLst/>
              </a:prstGeom>
              <a:ln>
                <a:solidFill>
                  <a:schemeClr val="tx1"/>
                </a:solidFill>
                <a:headEnd type="stealth"/>
                <a:tailEnd type="arrow"/>
              </a:ln>
            </p:spPr>
            <p:style>
              <a:lnRef idx="1">
                <a:schemeClr val="accent1"/>
              </a:lnRef>
              <a:fillRef idx="0">
                <a:schemeClr val="accent1"/>
              </a:fillRef>
              <a:effectRef idx="0">
                <a:schemeClr val="accent1"/>
              </a:effectRef>
              <a:fontRef idx="minor">
                <a:schemeClr val="tx1"/>
              </a:fontRef>
            </p:style>
          </p:cxnSp>
          <p:grpSp>
            <p:nvGrpSpPr>
              <p:cNvPr id="11" name="Group 40"/>
              <p:cNvGrpSpPr>
                <a:grpSpLocks/>
              </p:cNvGrpSpPr>
              <p:nvPr/>
            </p:nvGrpSpPr>
            <p:grpSpPr bwMode="auto">
              <a:xfrm>
                <a:off x="1041400" y="2766293"/>
                <a:ext cx="8245479" cy="3547239"/>
                <a:chOff x="1041400" y="2741241"/>
                <a:chExt cx="8245479" cy="3547239"/>
              </a:xfrm>
            </p:grpSpPr>
            <p:sp>
              <p:nvSpPr>
                <p:cNvPr id="17" name="TextBox 11"/>
                <p:cNvSpPr txBox="1">
                  <a:spLocks noChangeArrowheads="1"/>
                </p:cNvSpPr>
                <p:nvPr/>
              </p:nvSpPr>
              <p:spPr bwMode="auto">
                <a:xfrm>
                  <a:off x="5072066" y="2741241"/>
                  <a:ext cx="421481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131</a:t>
                  </a:r>
                  <a:endParaRPr lang="en-US" sz="2000" b="1" dirty="0">
                    <a:solidFill>
                      <a:srgbClr val="000000"/>
                    </a:solidFill>
                    <a:latin typeface="Palatino Linotype" pitchFamily="18" charset="0"/>
                  </a:endParaRPr>
                </a:p>
              </p:txBody>
            </p:sp>
            <p:grpSp>
              <p:nvGrpSpPr>
                <p:cNvPr id="12" name="Group 35"/>
                <p:cNvGrpSpPr>
                  <a:grpSpLocks/>
                </p:cNvGrpSpPr>
                <p:nvPr/>
              </p:nvGrpSpPr>
              <p:grpSpPr bwMode="auto">
                <a:xfrm>
                  <a:off x="1041400" y="2766121"/>
                  <a:ext cx="5530851" cy="3522359"/>
                  <a:chOff x="1041400" y="2766121"/>
                  <a:chExt cx="5530851" cy="3522359"/>
                </a:xfrm>
              </p:grpSpPr>
              <p:cxnSp>
                <p:nvCxnSpPr>
                  <p:cNvPr id="19" name="Straight Arrow Connector 18"/>
                  <p:cNvCxnSpPr/>
                  <p:nvPr/>
                </p:nvCxnSpPr>
                <p:spPr>
                  <a:xfrm>
                    <a:off x="2643187" y="3859957"/>
                    <a:ext cx="3929064" cy="1587"/>
                  </a:xfrm>
                  <a:prstGeom prst="straightConnector1">
                    <a:avLst/>
                  </a:prstGeom>
                  <a:ln>
                    <a:solidFill>
                      <a:schemeClr val="tx1"/>
                    </a:solidFill>
                    <a:headEnd type="stealth"/>
                    <a:tailEnd type="arrow"/>
                  </a:ln>
                </p:spPr>
                <p:style>
                  <a:lnRef idx="1">
                    <a:schemeClr val="accent1"/>
                  </a:lnRef>
                  <a:fillRef idx="0">
                    <a:schemeClr val="accent1"/>
                  </a:fillRef>
                  <a:effectRef idx="0">
                    <a:schemeClr val="accent1"/>
                  </a:effectRef>
                  <a:fontRef idx="minor">
                    <a:schemeClr val="tx1"/>
                  </a:fontRef>
                </p:style>
              </p:cxnSp>
              <p:grpSp>
                <p:nvGrpSpPr>
                  <p:cNvPr id="13" name="Group 33"/>
                  <p:cNvGrpSpPr>
                    <a:grpSpLocks/>
                  </p:cNvGrpSpPr>
                  <p:nvPr/>
                </p:nvGrpSpPr>
                <p:grpSpPr bwMode="auto">
                  <a:xfrm>
                    <a:off x="1041400" y="2766121"/>
                    <a:ext cx="3052763" cy="3522359"/>
                    <a:chOff x="1041400" y="2766121"/>
                    <a:chExt cx="3052763" cy="3522359"/>
                  </a:xfrm>
                </p:grpSpPr>
                <p:cxnSp>
                  <p:nvCxnSpPr>
                    <p:cNvPr id="22" name="Straight Connector 21"/>
                    <p:cNvCxnSpPr/>
                    <p:nvPr/>
                  </p:nvCxnSpPr>
                  <p:spPr>
                    <a:xfrm>
                      <a:off x="1785937" y="3142512"/>
                      <a:ext cx="1571625" cy="1587"/>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945575" y="3836942"/>
                      <a:ext cx="1288863"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915412" y="5644842"/>
                      <a:ext cx="1285688"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5"/>
                    <p:cNvSpPr txBox="1">
                      <a:spLocks noChangeArrowheads="1"/>
                    </p:cNvSpPr>
                    <p:nvPr/>
                  </p:nvSpPr>
                  <p:spPr bwMode="auto">
                    <a:xfrm>
                      <a:off x="1041400" y="2766121"/>
                      <a:ext cx="3052763" cy="400050"/>
                    </a:xfrm>
                    <a:prstGeom prst="rect">
                      <a:avLst/>
                    </a:prstGeom>
                    <a:noFill/>
                    <a:ln w="9525">
                      <a:noFill/>
                      <a:miter lim="800000"/>
                      <a:headEnd/>
                      <a:tailEnd/>
                    </a:ln>
                  </p:spPr>
                  <p:txBody>
                    <a:bodyPr>
                      <a:spAutoFit/>
                    </a:bodyPr>
                    <a:lstStyle/>
                    <a:p>
                      <a:pPr algn="ctr"/>
                      <a:r>
                        <a:rPr lang="en-US" sz="2000" b="1">
                          <a:solidFill>
                            <a:srgbClr val="000000"/>
                          </a:solidFill>
                          <a:latin typeface="Palatino Linotype" pitchFamily="18" charset="0"/>
                        </a:rPr>
                        <a:t>TK </a:t>
                      </a:r>
                      <a:r>
                        <a:rPr lang="en-US" sz="2000" b="1" smtClean="0">
                          <a:solidFill>
                            <a:srgbClr val="000000"/>
                          </a:solidFill>
                          <a:latin typeface="Palatino Linotype" pitchFamily="18" charset="0"/>
                        </a:rPr>
                        <a:t>511</a:t>
                      </a:r>
                      <a:endParaRPr lang="en-US" sz="2000" b="1" dirty="0">
                        <a:solidFill>
                          <a:srgbClr val="000000"/>
                        </a:solidFill>
                        <a:latin typeface="Palatino Linotype" pitchFamily="18" charset="0"/>
                      </a:endParaRPr>
                    </a:p>
                  </p:txBody>
                </p:sp>
                <p:sp>
                  <p:nvSpPr>
                    <p:cNvPr id="26" name="TextBox 26"/>
                    <p:cNvSpPr txBox="1">
                      <a:spLocks noChangeArrowheads="1"/>
                    </p:cNvSpPr>
                    <p:nvPr/>
                  </p:nvSpPr>
                  <p:spPr bwMode="auto">
                    <a:xfrm>
                      <a:off x="1500188" y="4589832"/>
                      <a:ext cx="2370137" cy="400050"/>
                    </a:xfrm>
                    <a:prstGeom prst="rect">
                      <a:avLst/>
                    </a:prstGeom>
                    <a:noFill/>
                    <a:ln w="9525">
                      <a:noFill/>
                      <a:miter lim="800000"/>
                      <a:headEnd/>
                      <a:tailEnd/>
                    </a:ln>
                  </p:spPr>
                  <p:txBody>
                    <a:bodyPr>
                      <a:spAutoFit/>
                    </a:bodyPr>
                    <a:lstStyle/>
                    <a:p>
                      <a:pPr algn="ctr"/>
                      <a:r>
                        <a:rPr lang="en-US" sz="2000" b="1" dirty="0" smtClean="0">
                          <a:solidFill>
                            <a:srgbClr val="000000"/>
                          </a:solidFill>
                          <a:latin typeface="Palatino Linotype" pitchFamily="18" charset="0"/>
                        </a:rPr>
                        <a:t>TK 511, 512</a:t>
                      </a:r>
                      <a:endParaRPr lang="en-US" sz="2000" b="1" dirty="0">
                        <a:solidFill>
                          <a:srgbClr val="000000"/>
                        </a:solidFill>
                        <a:latin typeface="Palatino Linotype" pitchFamily="18" charset="0"/>
                      </a:endParaRPr>
                    </a:p>
                  </p:txBody>
                </p:sp>
              </p:grpSp>
            </p:grpSp>
          </p:grpSp>
        </p:grpSp>
        <p:sp>
          <p:nvSpPr>
            <p:cNvPr id="47" name="TextBox 38"/>
            <p:cNvSpPr txBox="1">
              <a:spLocks noChangeArrowheads="1"/>
            </p:cNvSpPr>
            <p:nvPr/>
          </p:nvSpPr>
          <p:spPr bwMode="auto">
            <a:xfrm>
              <a:off x="2965463" y="3172202"/>
              <a:ext cx="4021149" cy="400110"/>
            </a:xfrm>
            <a:prstGeom prst="rect">
              <a:avLst/>
            </a:prstGeom>
            <a:noFill/>
            <a:ln w="9525">
              <a:noFill/>
              <a:miter lim="800000"/>
              <a:headEnd/>
              <a:tailEnd/>
            </a:ln>
          </p:spPr>
          <p:txBody>
            <a:bodyPr wrap="square">
              <a:spAutoFit/>
            </a:bodyPr>
            <a:lstStyle/>
            <a:p>
              <a:pPr algn="ctr"/>
              <a:r>
                <a:rPr lang="en-US" sz="2000" dirty="0" smtClean="0">
                  <a:solidFill>
                    <a:srgbClr val="000000"/>
                  </a:solidFill>
                  <a:latin typeface="Palatino Linotype" pitchFamily="18" charset="0"/>
                  <a:cs typeface="Arial" charset="0"/>
                </a:rPr>
                <a:t>TGGDTT </a:t>
              </a:r>
              <a:r>
                <a:rPr lang="en-US" sz="2000" dirty="0" err="1" smtClean="0">
                  <a:solidFill>
                    <a:srgbClr val="000000"/>
                  </a:solidFill>
                  <a:latin typeface="Palatino Linotype" pitchFamily="18" charset="0"/>
                  <a:cs typeface="Arial" charset="0"/>
                </a:rPr>
                <a:t>tại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ngày</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nhận</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trước</a:t>
              </a:r>
              <a:endParaRPr lang="en-US" sz="2000" dirty="0">
                <a:solidFill>
                  <a:srgbClr val="000000"/>
                </a:solidFill>
                <a:latin typeface="Palatino Linotype" pitchFamily="18" charset="0"/>
                <a:cs typeface="Arial" charset="0"/>
              </a:endParaRPr>
            </a:p>
          </p:txBody>
        </p:sp>
      </p:grpSp>
      <p:sp>
        <p:nvSpPr>
          <p:cNvPr id="49" name="TextBox 38"/>
          <p:cNvSpPr txBox="1">
            <a:spLocks noChangeArrowheads="1"/>
          </p:cNvSpPr>
          <p:nvPr/>
        </p:nvSpPr>
        <p:spPr bwMode="auto">
          <a:xfrm>
            <a:off x="1254046" y="2714620"/>
            <a:ext cx="4143404" cy="707886"/>
          </a:xfrm>
          <a:prstGeom prst="rect">
            <a:avLst/>
          </a:prstGeom>
          <a:noFill/>
          <a:ln w="9525">
            <a:noFill/>
            <a:miter lim="800000"/>
            <a:headEnd/>
            <a:tailEnd/>
          </a:ln>
        </p:spPr>
        <p:txBody>
          <a:bodyPr wrap="square">
            <a:spAutoFit/>
          </a:bodyPr>
          <a:lstStyle/>
          <a:p>
            <a:pPr algn="ctr"/>
            <a:r>
              <a:rPr lang="en-US" sz="2000" b="1" i="1" dirty="0" smtClean="0">
                <a:solidFill>
                  <a:srgbClr val="000000"/>
                </a:solidFill>
                <a:latin typeface="Palatino Linotype" pitchFamily="18" charset="0"/>
                <a:cs typeface="Arial" charset="0"/>
              </a:rPr>
              <a:t>(2) </a:t>
            </a:r>
            <a:r>
              <a:rPr lang="en-US" sz="2000" dirty="0" err="1" smtClean="0">
                <a:solidFill>
                  <a:srgbClr val="000000"/>
                </a:solidFill>
                <a:latin typeface="Palatino Linotype" pitchFamily="18" charset="0"/>
                <a:cs typeface="Arial" charset="0"/>
              </a:rPr>
              <a:t>Doanh</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thu</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bán</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hàng</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tương</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ứng</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tiền</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nhận</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trước</a:t>
            </a:r>
            <a:r>
              <a:rPr lang="en-US" sz="2000" dirty="0" smtClean="0">
                <a:solidFill>
                  <a:srgbClr val="000000"/>
                </a:solidFill>
                <a:latin typeface="Palatino Linotype" pitchFamily="18" charset="0"/>
                <a:cs typeface="Arial" charset="0"/>
              </a:rPr>
              <a:t> </a:t>
            </a:r>
            <a:endParaRPr lang="en-US" sz="2000" dirty="0">
              <a:solidFill>
                <a:srgbClr val="000000"/>
              </a:solidFill>
              <a:latin typeface="Palatino Linotype" pitchFamily="18" charset="0"/>
              <a:cs typeface="Arial" charset="0"/>
            </a:endParaRPr>
          </a:p>
        </p:txBody>
      </p:sp>
      <p:cxnSp>
        <p:nvCxnSpPr>
          <p:cNvPr id="51" name="Straight Connector 50"/>
          <p:cNvCxnSpPr/>
          <p:nvPr/>
        </p:nvCxnSpPr>
        <p:spPr>
          <a:xfrm>
            <a:off x="5143504" y="2713032"/>
            <a:ext cx="114300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auto">
          <a:xfrm>
            <a:off x="7500969" y="2711711"/>
            <a:ext cx="1571625" cy="1587"/>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26"/>
          <p:cNvSpPr txBox="1">
            <a:spLocks noChangeArrowheads="1"/>
          </p:cNvSpPr>
          <p:nvPr/>
        </p:nvSpPr>
        <p:spPr bwMode="auto">
          <a:xfrm>
            <a:off x="6858016" y="2285992"/>
            <a:ext cx="2370136" cy="400108"/>
          </a:xfrm>
          <a:prstGeom prst="rect">
            <a:avLst/>
          </a:prstGeom>
          <a:noFill/>
          <a:ln w="9525">
            <a:noFill/>
            <a:miter lim="800000"/>
            <a:headEnd/>
            <a:tailEnd/>
          </a:ln>
        </p:spPr>
        <p:txBody>
          <a:bodyPr>
            <a:spAutoFit/>
          </a:bodyPr>
          <a:lstStyle/>
          <a:p>
            <a:pPr algn="ctr"/>
            <a:r>
              <a:rPr lang="en-US" sz="2000" b="1" dirty="0" smtClean="0">
                <a:solidFill>
                  <a:srgbClr val="000000"/>
                </a:solidFill>
                <a:latin typeface="Palatino Linotype" pitchFamily="18" charset="0"/>
              </a:rPr>
              <a:t>TK 111(2), 112(2)</a:t>
            </a:r>
            <a:endParaRPr lang="en-US" sz="2000" b="1" dirty="0">
              <a:solidFill>
                <a:srgbClr val="000000"/>
              </a:solidFill>
              <a:latin typeface="Palatino Linotype" pitchFamily="18" charset="0"/>
            </a:endParaRPr>
          </a:p>
        </p:txBody>
      </p:sp>
      <p:cxnSp>
        <p:nvCxnSpPr>
          <p:cNvPr id="61" name="Straight Connector 60"/>
          <p:cNvCxnSpPr/>
          <p:nvPr/>
        </p:nvCxnSpPr>
        <p:spPr>
          <a:xfrm rot="5400000">
            <a:off x="7037405" y="4179099"/>
            <a:ext cx="292895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38"/>
          <p:cNvSpPr txBox="1">
            <a:spLocks noChangeArrowheads="1"/>
          </p:cNvSpPr>
          <p:nvPr/>
        </p:nvSpPr>
        <p:spPr bwMode="auto">
          <a:xfrm>
            <a:off x="5643571" y="4078436"/>
            <a:ext cx="2786081" cy="707886"/>
          </a:xfrm>
          <a:prstGeom prst="rect">
            <a:avLst/>
          </a:prstGeom>
          <a:noFill/>
          <a:ln w="9525">
            <a:noFill/>
            <a:miter lim="800000"/>
            <a:headEnd/>
            <a:tailEnd/>
          </a:ln>
        </p:spPr>
        <p:txBody>
          <a:bodyPr wrap="square">
            <a:spAutoFit/>
          </a:bodyPr>
          <a:lstStyle/>
          <a:p>
            <a:pPr algn="ctr"/>
            <a:r>
              <a:rPr lang="en-US" sz="2000" dirty="0" smtClean="0">
                <a:solidFill>
                  <a:srgbClr val="000000"/>
                </a:solidFill>
                <a:latin typeface="Palatino Linotype" pitchFamily="18" charset="0"/>
                <a:cs typeface="Arial" charset="0"/>
              </a:rPr>
              <a:t>TGGDTT </a:t>
            </a:r>
            <a:r>
              <a:rPr lang="en-US" sz="2000" dirty="0" err="1" smtClean="0">
                <a:solidFill>
                  <a:srgbClr val="000000"/>
                </a:solidFill>
                <a:latin typeface="Palatino Linotype" pitchFamily="18" charset="0"/>
                <a:cs typeface="Arial" charset="0"/>
              </a:rPr>
              <a:t>tại</a:t>
            </a:r>
            <a:r>
              <a:rPr lang="en-US" sz="2000"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ngày</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nhận</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trước</a:t>
            </a:r>
            <a:endParaRPr lang="en-US" sz="2000" i="1" dirty="0">
              <a:solidFill>
                <a:srgbClr val="000000"/>
              </a:solidFill>
              <a:latin typeface="Palatino Linotype" pitchFamily="18" charset="0"/>
              <a:cs typeface="Arial" charset="0"/>
            </a:endParaRPr>
          </a:p>
        </p:txBody>
      </p:sp>
      <p:sp>
        <p:nvSpPr>
          <p:cNvPr id="65" name="TextBox 38"/>
          <p:cNvSpPr txBox="1">
            <a:spLocks noChangeArrowheads="1"/>
          </p:cNvSpPr>
          <p:nvPr/>
        </p:nvSpPr>
        <p:spPr bwMode="auto">
          <a:xfrm>
            <a:off x="5715009" y="3221180"/>
            <a:ext cx="2786081" cy="707886"/>
          </a:xfrm>
          <a:prstGeom prst="rect">
            <a:avLst/>
          </a:prstGeom>
          <a:noFill/>
          <a:ln w="9525">
            <a:noFill/>
            <a:miter lim="800000"/>
            <a:headEnd/>
            <a:tailEnd/>
          </a:ln>
        </p:spPr>
        <p:txBody>
          <a:bodyPr wrap="square">
            <a:spAutoFit/>
          </a:bodyPr>
          <a:lstStyle/>
          <a:p>
            <a:pPr algn="ctr"/>
            <a:r>
              <a:rPr lang="en-US" sz="2000" b="1" i="1" dirty="0" smtClean="0">
                <a:solidFill>
                  <a:srgbClr val="000000"/>
                </a:solidFill>
                <a:latin typeface="Palatino Linotype" pitchFamily="18" charset="0"/>
                <a:cs typeface="Arial" charset="0"/>
              </a:rPr>
              <a:t>(1) </a:t>
            </a:r>
            <a:r>
              <a:rPr lang="en-US" sz="2000" dirty="0" err="1" smtClean="0">
                <a:solidFill>
                  <a:srgbClr val="000000"/>
                </a:solidFill>
                <a:latin typeface="Palatino Linotype" pitchFamily="18" charset="0"/>
                <a:cs typeface="Arial" charset="0"/>
              </a:rPr>
              <a:t>Số</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tiền</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nhân</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trước</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của</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người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mua</a:t>
            </a:r>
            <a:endParaRPr lang="en-US" sz="2000" dirty="0">
              <a:solidFill>
                <a:srgbClr val="000000"/>
              </a:solidFill>
              <a:latin typeface="Palatino Linotype" pitchFamily="18" charset="0"/>
              <a:cs typeface="Arial" charset="0"/>
            </a:endParaRPr>
          </a:p>
        </p:txBody>
      </p:sp>
      <p:cxnSp>
        <p:nvCxnSpPr>
          <p:cNvPr id="67" name="Straight Connector 66"/>
          <p:cNvCxnSpPr/>
          <p:nvPr/>
        </p:nvCxnSpPr>
        <p:spPr>
          <a:xfrm rot="5400000">
            <a:off x="4214810" y="4214818"/>
            <a:ext cx="300039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786446" y="3998916"/>
            <a:ext cx="25717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bwMode="auto">
          <a:xfrm>
            <a:off x="357169" y="4572008"/>
            <a:ext cx="1571625" cy="1611"/>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38"/>
          <p:cNvSpPr txBox="1">
            <a:spLocks noChangeArrowheads="1"/>
          </p:cNvSpPr>
          <p:nvPr/>
        </p:nvSpPr>
        <p:spPr bwMode="auto">
          <a:xfrm>
            <a:off x="1214414" y="4857760"/>
            <a:ext cx="4500594" cy="400110"/>
          </a:xfrm>
          <a:prstGeom prst="rect">
            <a:avLst/>
          </a:prstGeom>
          <a:noFill/>
          <a:ln w="9525">
            <a:noFill/>
            <a:miter lim="800000"/>
            <a:headEnd/>
            <a:tailEnd/>
          </a:ln>
        </p:spPr>
        <p:txBody>
          <a:bodyPr wrap="square">
            <a:spAutoFit/>
          </a:bodyPr>
          <a:lstStyle/>
          <a:p>
            <a:pPr algn="ctr"/>
            <a:r>
              <a:rPr lang="en-US" sz="2000" b="1" i="1" dirty="0" smtClean="0">
                <a:solidFill>
                  <a:srgbClr val="000000"/>
                </a:solidFill>
                <a:latin typeface="Palatino Linotype" pitchFamily="18" charset="0"/>
                <a:cs typeface="Arial" charset="0"/>
              </a:rPr>
              <a:t>(3) </a:t>
            </a:r>
            <a:r>
              <a:rPr lang="en-US" sz="2000" dirty="0" err="1" smtClean="0">
                <a:solidFill>
                  <a:srgbClr val="000000"/>
                </a:solidFill>
                <a:latin typeface="Palatino Linotype" pitchFamily="18" charset="0"/>
                <a:cs typeface="Arial" charset="0"/>
              </a:rPr>
              <a:t>Doanh</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thu</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bán</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hàng</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chưa</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thu</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tiền</a:t>
            </a:r>
            <a:r>
              <a:rPr lang="en-US" sz="2000" dirty="0" smtClean="0">
                <a:solidFill>
                  <a:srgbClr val="000000"/>
                </a:solidFill>
                <a:latin typeface="Palatino Linotype" pitchFamily="18" charset="0"/>
                <a:cs typeface="Arial" charset="0"/>
              </a:rPr>
              <a:t> </a:t>
            </a:r>
            <a:endParaRPr lang="en-US" sz="2000" dirty="0">
              <a:solidFill>
                <a:srgbClr val="000000"/>
              </a:solidFill>
              <a:latin typeface="Palatino Linotype" pitchFamily="18" charset="0"/>
              <a:cs typeface="Arial" charset="0"/>
            </a:endParaRPr>
          </a:p>
        </p:txBody>
      </p:sp>
      <p:sp>
        <p:nvSpPr>
          <p:cNvPr id="46" name="TextBox 38"/>
          <p:cNvSpPr txBox="1">
            <a:spLocks noChangeArrowheads="1"/>
          </p:cNvSpPr>
          <p:nvPr/>
        </p:nvSpPr>
        <p:spPr bwMode="auto">
          <a:xfrm>
            <a:off x="1357290" y="5429264"/>
            <a:ext cx="4021149" cy="400110"/>
          </a:xfrm>
          <a:prstGeom prst="rect">
            <a:avLst/>
          </a:prstGeom>
          <a:noFill/>
          <a:ln w="9525">
            <a:noFill/>
            <a:miter lim="800000"/>
            <a:headEnd/>
            <a:tailEnd/>
          </a:ln>
        </p:spPr>
        <p:txBody>
          <a:bodyPr wrap="square">
            <a:spAutoFit/>
          </a:bodyPr>
          <a:lstStyle/>
          <a:p>
            <a:pPr algn="ctr"/>
            <a:r>
              <a:rPr lang="en-US" sz="2000" dirty="0" smtClean="0">
                <a:solidFill>
                  <a:srgbClr val="000000"/>
                </a:solidFill>
                <a:latin typeface="Palatino Linotype" pitchFamily="18" charset="0"/>
                <a:cs typeface="Arial" charset="0"/>
              </a:rPr>
              <a:t>TGGDTT </a:t>
            </a:r>
            <a:r>
              <a:rPr lang="en-US" sz="2000" dirty="0" err="1" smtClean="0">
                <a:solidFill>
                  <a:srgbClr val="000000"/>
                </a:solidFill>
                <a:latin typeface="Palatino Linotype" pitchFamily="18" charset="0"/>
                <a:cs typeface="Arial" charset="0"/>
              </a:rPr>
              <a:t>tại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thời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điểm</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phát</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sinh</a:t>
            </a:r>
            <a:endParaRPr lang="en-US" sz="2000" dirty="0">
              <a:solidFill>
                <a:srgbClr val="000000"/>
              </a:solidFill>
              <a:latin typeface="Palatino Linotype" pitchFamily="18" charset="0"/>
              <a:cs typeface="Arial" charset="0"/>
            </a:endParaRPr>
          </a:p>
        </p:txBody>
      </p:sp>
      <p:sp>
        <p:nvSpPr>
          <p:cNvPr id="32" name="Rectangle 5"/>
          <p:cNvSpPr>
            <a:spLocks noChangeArrowheads="1"/>
          </p:cNvSpPr>
          <p:nvPr/>
        </p:nvSpPr>
        <p:spPr bwMode="auto">
          <a:xfrm>
            <a:off x="381000" y="76200"/>
            <a:ext cx="8534400" cy="504112"/>
          </a:xfrm>
          <a:prstGeom prst="rect">
            <a:avLst/>
          </a:prstGeom>
          <a:noFill/>
          <a:ln w="12700">
            <a:noFill/>
            <a:miter lim="800000"/>
            <a:headEnd/>
            <a:tailEnd/>
          </a:ln>
        </p:spPr>
        <p:txBody>
          <a:bodyPr lIns="90488" tIns="44450" rIns="90488" bIns="44450">
            <a:spAutoFit/>
          </a:bodyPr>
          <a:lstStyle/>
          <a:p>
            <a:pPr algn="ctr" eaLnBrk="0" hangingPunct="0">
              <a:lnSpc>
                <a:spcPct val="120000"/>
              </a:lnSpc>
              <a:buClr>
                <a:srgbClr val="CC3300"/>
              </a:buClr>
            </a:pPr>
            <a:r>
              <a:rPr lang="en-US" sz="2400" b="1" dirty="0" smtClean="0">
                <a:latin typeface="Palatino Linotype" pitchFamily="18" charset="0"/>
              </a:rPr>
              <a:t>1.3.1. </a:t>
            </a:r>
            <a:r>
              <a:rPr lang="en-US" sz="2400" b="1" dirty="0" err="1" smtClean="0">
                <a:latin typeface="Palatino Linotype" pitchFamily="18" charset="0"/>
              </a:rPr>
              <a:t>Kế</a:t>
            </a:r>
            <a:r>
              <a:rPr lang="en-US" sz="2400" b="1" dirty="0" smtClean="0">
                <a:latin typeface="Palatino Linotype" pitchFamily="18" charset="0"/>
              </a:rPr>
              <a:t> </a:t>
            </a:r>
            <a:r>
              <a:rPr lang="en-US" sz="2400" b="1" dirty="0" err="1" smtClean="0">
                <a:latin typeface="Palatino Linotype" pitchFamily="18" charset="0"/>
              </a:rPr>
              <a:t>toán</a:t>
            </a:r>
            <a:r>
              <a:rPr lang="en-US" sz="2400" b="1" dirty="0" smtClean="0">
                <a:latin typeface="Palatino Linotype" pitchFamily="18" charset="0"/>
              </a:rPr>
              <a:t> </a:t>
            </a:r>
            <a:r>
              <a:rPr lang="en-US" sz="2400" b="1" dirty="0" err="1" smtClean="0">
                <a:latin typeface="Palatino Linotype" pitchFamily="18" charset="0"/>
              </a:rPr>
              <a:t>các</a:t>
            </a:r>
            <a:r>
              <a:rPr lang="en-US" sz="2400" b="1" dirty="0" smtClean="0">
                <a:latin typeface="Palatino Linotype" pitchFamily="18" charset="0"/>
              </a:rPr>
              <a:t> </a:t>
            </a:r>
            <a:r>
              <a:rPr lang="en-US" sz="2400" b="1" dirty="0" err="1" smtClean="0">
                <a:latin typeface="Palatino Linotype" pitchFamily="18" charset="0"/>
              </a:rPr>
              <a:t>giao</a:t>
            </a:r>
            <a:r>
              <a:rPr lang="en-US" sz="2400" b="1" dirty="0" smtClean="0">
                <a:latin typeface="Palatino Linotype" pitchFamily="18" charset="0"/>
              </a:rPr>
              <a:t> </a:t>
            </a:r>
            <a:r>
              <a:rPr lang="en-US" sz="2400" b="1" dirty="0" err="1" smtClean="0">
                <a:latin typeface="Palatino Linotype" pitchFamily="18" charset="0"/>
              </a:rPr>
              <a:t>dịch</a:t>
            </a:r>
            <a:r>
              <a:rPr lang="en-US" sz="2400" b="1" dirty="0" smtClean="0">
                <a:latin typeface="Palatino Linotype" pitchFamily="18" charset="0"/>
              </a:rPr>
              <a:t> </a:t>
            </a:r>
            <a:r>
              <a:rPr lang="en-US" sz="2400" b="1" dirty="0" err="1" smtClean="0">
                <a:latin typeface="Palatino Linotype" pitchFamily="18" charset="0"/>
              </a:rPr>
              <a:t>bằng</a:t>
            </a:r>
            <a:r>
              <a:rPr lang="en-US" sz="2400" b="1" dirty="0" smtClean="0">
                <a:latin typeface="Palatino Linotype" pitchFamily="18" charset="0"/>
              </a:rPr>
              <a:t> </a:t>
            </a:r>
            <a:r>
              <a:rPr lang="en-US" sz="2400" b="1" dirty="0" err="1" smtClean="0">
                <a:latin typeface="Palatino Linotype" pitchFamily="18" charset="0"/>
              </a:rPr>
              <a:t>ngoại</a:t>
            </a:r>
            <a:r>
              <a:rPr lang="en-US" sz="2400" b="1" dirty="0" smtClean="0">
                <a:latin typeface="Palatino Linotype" pitchFamily="18" charset="0"/>
              </a:rPr>
              <a:t> </a:t>
            </a:r>
            <a:r>
              <a:rPr lang="en-US" sz="2400" b="1" dirty="0" err="1" smtClean="0">
                <a:latin typeface="Palatino Linotype" pitchFamily="18" charset="0"/>
              </a:rPr>
              <a:t>tệ</a:t>
            </a:r>
            <a:r>
              <a:rPr lang="en-US" sz="2400" b="1" dirty="0" smtClean="0">
                <a:latin typeface="Palatino Linotype" pitchFamily="18" charset="0"/>
              </a:rPr>
              <a:t> </a:t>
            </a:r>
            <a:r>
              <a:rPr lang="en-US" sz="2400" b="1" dirty="0" err="1" smtClean="0">
                <a:latin typeface="Palatino Linotype" pitchFamily="18" charset="0"/>
              </a:rPr>
              <a:t>phát</a:t>
            </a:r>
            <a:r>
              <a:rPr lang="en-US" sz="2400" b="1" dirty="0" smtClean="0">
                <a:latin typeface="Palatino Linotype" pitchFamily="18" charset="0"/>
              </a:rPr>
              <a:t> </a:t>
            </a:r>
            <a:r>
              <a:rPr lang="en-US" sz="2400" b="1" dirty="0" err="1" smtClean="0">
                <a:latin typeface="Palatino Linotype" pitchFamily="18" charset="0"/>
              </a:rPr>
              <a:t>sinh</a:t>
            </a:r>
            <a:r>
              <a:rPr lang="en-US" sz="2400" b="1" dirty="0" smtClean="0">
                <a:latin typeface="Palatino Linotype" pitchFamily="18" charset="0"/>
              </a:rPr>
              <a:t> </a:t>
            </a:r>
            <a:r>
              <a:rPr lang="en-US" sz="2400" b="1" dirty="0" err="1" smtClean="0">
                <a:latin typeface="Palatino Linotype" pitchFamily="18" charset="0"/>
              </a:rPr>
              <a:t>trong</a:t>
            </a:r>
            <a:r>
              <a:rPr lang="en-US" sz="2400" b="1" dirty="0" smtClean="0">
                <a:latin typeface="Palatino Linotype" pitchFamily="18" charset="0"/>
              </a:rPr>
              <a:t> </a:t>
            </a:r>
            <a:r>
              <a:rPr lang="en-US" sz="2400" b="1" dirty="0" err="1" smtClean="0">
                <a:latin typeface="Palatino Linotype" pitchFamily="18" charset="0"/>
              </a:rPr>
              <a:t>kỳ</a:t>
            </a:r>
            <a:endParaRPr lang="en-US" sz="2200" b="1" dirty="0">
              <a:latin typeface="Palatino Linotype"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Copyright  Bộ môn KTTC- Khoa Kế toán - HVTC</a:t>
            </a:r>
            <a:endParaRPr lang="en-US"/>
          </a:p>
        </p:txBody>
      </p:sp>
      <p:sp>
        <p:nvSpPr>
          <p:cNvPr id="3" name="Slide Number Placeholder 2"/>
          <p:cNvSpPr>
            <a:spLocks noGrp="1"/>
          </p:cNvSpPr>
          <p:nvPr>
            <p:ph type="sldNum" sz="quarter" idx="12"/>
          </p:nvPr>
        </p:nvSpPr>
        <p:spPr/>
        <p:txBody>
          <a:bodyPr/>
          <a:lstStyle/>
          <a:p>
            <a:fld id="{515BE236-A55D-4E54-AEC4-A49F30DAC288}" type="slidenum">
              <a:rPr lang="en-US" smtClean="0"/>
              <a:pPr/>
              <a:t>38</a:t>
            </a:fld>
            <a:endParaRPr lang="en-US"/>
          </a:p>
        </p:txBody>
      </p:sp>
      <p:sp>
        <p:nvSpPr>
          <p:cNvPr id="58" name="TextBox 57"/>
          <p:cNvSpPr txBox="1"/>
          <p:nvPr/>
        </p:nvSpPr>
        <p:spPr>
          <a:xfrm>
            <a:off x="485776" y="1087923"/>
            <a:ext cx="7658124" cy="43088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defRPr/>
            </a:pPr>
            <a:r>
              <a:rPr lang="en-US" sz="2200" i="1" dirty="0" err="1">
                <a:solidFill>
                  <a:schemeClr val="tx1"/>
                </a:solidFill>
                <a:latin typeface="Palatino Linotype" pitchFamily="18" charset="0"/>
                <a:cs typeface="Arial" charset="0"/>
              </a:rPr>
              <a:t>Sơ</a:t>
            </a:r>
            <a:r>
              <a:rPr lang="en-US" sz="2200" i="1" dirty="0">
                <a:solidFill>
                  <a:schemeClr val="tx1"/>
                </a:solidFill>
                <a:latin typeface="Palatino Linotype" pitchFamily="18" charset="0"/>
                <a:cs typeface="Arial" charset="0"/>
              </a:rPr>
              <a:t> </a:t>
            </a:r>
            <a:r>
              <a:rPr lang="en-US" sz="2200" i="1" dirty="0" err="1">
                <a:solidFill>
                  <a:schemeClr val="tx1"/>
                </a:solidFill>
                <a:latin typeface="Palatino Linotype" pitchFamily="18" charset="0"/>
                <a:cs typeface="Arial" charset="0"/>
              </a:rPr>
              <a:t>đồ</a:t>
            </a:r>
            <a:r>
              <a:rPr lang="en-US" sz="2200" i="1" dirty="0">
                <a:solidFill>
                  <a:schemeClr val="tx1"/>
                </a:solidFill>
                <a:latin typeface="Palatino Linotype" pitchFamily="18" charset="0"/>
                <a:cs typeface="Arial" charset="0"/>
              </a:rPr>
              <a:t> </a:t>
            </a:r>
            <a:r>
              <a:rPr lang="en-US" sz="2200" i="1" dirty="0" smtClean="0">
                <a:solidFill>
                  <a:schemeClr val="tx1"/>
                </a:solidFill>
                <a:latin typeface="Palatino Linotype" pitchFamily="18" charset="0"/>
                <a:cs typeface="Arial" charset="0"/>
              </a:rPr>
              <a:t>6: </a:t>
            </a:r>
            <a:r>
              <a:rPr lang="en-US" sz="2200" i="1" dirty="0" err="1" smtClean="0">
                <a:solidFill>
                  <a:schemeClr val="tx1"/>
                </a:solidFill>
                <a:latin typeface="Palatino Linotype" pitchFamily="18" charset="0"/>
                <a:cs typeface="Arial" charset="0"/>
              </a:rPr>
              <a:t>Trình</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tự</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kế</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toán</a:t>
            </a:r>
            <a:r>
              <a:rPr lang="en-US" sz="2200" i="1" dirty="0" smtClean="0">
                <a:solidFill>
                  <a:schemeClr val="tx1"/>
                </a:solidFill>
                <a:latin typeface="Palatino Linotype" pitchFamily="18" charset="0"/>
                <a:cs typeface="Arial" charset="0"/>
              </a:rPr>
              <a:t> </a:t>
            </a:r>
            <a:r>
              <a:rPr lang="nl-NL" sz="2200" i="1" dirty="0" smtClean="0">
                <a:latin typeface="Palatino Linotype" pitchFamily="18" charset="0"/>
              </a:rPr>
              <a:t>thu tiền nợ phải thu bằng ngoại tệ </a:t>
            </a:r>
            <a:endParaRPr lang="en-US" sz="2200" i="1" dirty="0">
              <a:solidFill>
                <a:schemeClr val="tx1"/>
              </a:solidFill>
              <a:latin typeface="Palatino Linotype" pitchFamily="18" charset="0"/>
              <a:cs typeface="Arial" charset="0"/>
            </a:endParaRPr>
          </a:p>
        </p:txBody>
      </p:sp>
      <p:grpSp>
        <p:nvGrpSpPr>
          <p:cNvPr id="45" name="Group 44"/>
          <p:cNvGrpSpPr/>
          <p:nvPr/>
        </p:nvGrpSpPr>
        <p:grpSpPr>
          <a:xfrm>
            <a:off x="755678" y="2214554"/>
            <a:ext cx="8245478" cy="3601524"/>
            <a:chOff x="-357222" y="2285992"/>
            <a:chExt cx="8245478" cy="3601524"/>
          </a:xfrm>
        </p:grpSpPr>
        <p:grpSp>
          <p:nvGrpSpPr>
            <p:cNvPr id="43" name="Group 42"/>
            <p:cNvGrpSpPr/>
            <p:nvPr/>
          </p:nvGrpSpPr>
          <p:grpSpPr>
            <a:xfrm>
              <a:off x="-357222" y="2285992"/>
              <a:ext cx="8245478" cy="3601524"/>
              <a:chOff x="-387330" y="2285992"/>
              <a:chExt cx="8245478" cy="3601524"/>
            </a:xfrm>
          </p:grpSpPr>
          <p:cxnSp>
            <p:nvCxnSpPr>
              <p:cNvPr id="51" name="Straight Connector 50"/>
              <p:cNvCxnSpPr/>
              <p:nvPr/>
            </p:nvCxnSpPr>
            <p:spPr>
              <a:xfrm>
                <a:off x="5143504" y="2713032"/>
                <a:ext cx="114300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387330" y="2285992"/>
                <a:ext cx="8245478" cy="3601524"/>
                <a:chOff x="-387330" y="2285992"/>
                <a:chExt cx="8245478" cy="3601524"/>
              </a:xfrm>
            </p:grpSpPr>
            <p:grpSp>
              <p:nvGrpSpPr>
                <p:cNvPr id="4" name="Group 54"/>
                <p:cNvGrpSpPr/>
                <p:nvPr/>
              </p:nvGrpSpPr>
              <p:grpSpPr>
                <a:xfrm>
                  <a:off x="-387330" y="2285992"/>
                  <a:ext cx="8245478" cy="3601524"/>
                  <a:chOff x="1184306" y="2000241"/>
                  <a:chExt cx="8245478" cy="3601524"/>
                </a:xfrm>
              </p:grpSpPr>
              <p:grpSp>
                <p:nvGrpSpPr>
                  <p:cNvPr id="5" name="Group 52"/>
                  <p:cNvGrpSpPr/>
                  <p:nvPr/>
                </p:nvGrpSpPr>
                <p:grpSpPr>
                  <a:xfrm>
                    <a:off x="1184306" y="2000241"/>
                    <a:ext cx="8245478" cy="3601524"/>
                    <a:chOff x="1179513" y="2022701"/>
                    <a:chExt cx="8245478" cy="3601524"/>
                  </a:xfrm>
                </p:grpSpPr>
                <p:cxnSp>
                  <p:nvCxnSpPr>
                    <p:cNvPr id="41" name="Straight Connector 40"/>
                    <p:cNvCxnSpPr/>
                    <p:nvPr/>
                  </p:nvCxnSpPr>
                  <p:spPr>
                    <a:xfrm rot="5400000">
                      <a:off x="3714744" y="4143380"/>
                      <a:ext cx="2000264" cy="1588"/>
                    </a:xfrm>
                    <a:prstGeom prst="line">
                      <a:avLst/>
                    </a:prstGeom>
                    <a:ln w="28575"/>
                  </p:spPr>
                  <p:style>
                    <a:lnRef idx="1">
                      <a:schemeClr val="dk1"/>
                    </a:lnRef>
                    <a:fillRef idx="0">
                      <a:schemeClr val="dk1"/>
                    </a:fillRef>
                    <a:effectRef idx="0">
                      <a:schemeClr val="dk1"/>
                    </a:effectRef>
                    <a:fontRef idx="minor">
                      <a:schemeClr val="tx1"/>
                    </a:fontRef>
                  </p:style>
                </p:cxnSp>
                <p:grpSp>
                  <p:nvGrpSpPr>
                    <p:cNvPr id="6" name="Group 51"/>
                    <p:cNvGrpSpPr/>
                    <p:nvPr/>
                  </p:nvGrpSpPr>
                  <p:grpSpPr>
                    <a:xfrm>
                      <a:off x="1179513" y="2022701"/>
                      <a:ext cx="8245478" cy="3601524"/>
                      <a:chOff x="1179513" y="2022701"/>
                      <a:chExt cx="8245478" cy="3601524"/>
                    </a:xfrm>
                  </p:grpSpPr>
                  <p:grpSp>
                    <p:nvGrpSpPr>
                      <p:cNvPr id="7" name="Group 44"/>
                      <p:cNvGrpSpPr>
                        <a:grpSpLocks/>
                      </p:cNvGrpSpPr>
                      <p:nvPr/>
                    </p:nvGrpSpPr>
                    <p:grpSpPr bwMode="auto">
                      <a:xfrm>
                        <a:off x="1179513" y="2022701"/>
                        <a:ext cx="8245478" cy="3601524"/>
                        <a:chOff x="1041400" y="2766293"/>
                        <a:chExt cx="8245479" cy="3547239"/>
                      </a:xfrm>
                    </p:grpSpPr>
                    <p:grpSp>
                      <p:nvGrpSpPr>
                        <p:cNvPr id="8" name="Group 43"/>
                        <p:cNvGrpSpPr>
                          <a:grpSpLocks/>
                        </p:cNvGrpSpPr>
                        <p:nvPr/>
                      </p:nvGrpSpPr>
                      <p:grpSpPr bwMode="auto">
                        <a:xfrm>
                          <a:off x="2571750" y="4736407"/>
                          <a:ext cx="5143476" cy="1351785"/>
                          <a:chOff x="2571750" y="4736407"/>
                          <a:chExt cx="5143476" cy="1351785"/>
                        </a:xfrm>
                      </p:grpSpPr>
                      <p:grpSp>
                        <p:nvGrpSpPr>
                          <p:cNvPr id="9" name="Group 46"/>
                          <p:cNvGrpSpPr>
                            <a:grpSpLocks/>
                          </p:cNvGrpSpPr>
                          <p:nvPr/>
                        </p:nvGrpSpPr>
                        <p:grpSpPr bwMode="auto">
                          <a:xfrm>
                            <a:off x="5214913" y="4736407"/>
                            <a:ext cx="2500313" cy="1351785"/>
                            <a:chOff x="5214913" y="4736407"/>
                            <a:chExt cx="2500313" cy="1351785"/>
                          </a:xfrm>
                        </p:grpSpPr>
                        <p:cxnSp>
                          <p:nvCxnSpPr>
                            <p:cNvPr id="37" name="Straight Connector 12"/>
                            <p:cNvCxnSpPr/>
                            <p:nvPr/>
                          </p:nvCxnSpPr>
                          <p:spPr>
                            <a:xfrm flipV="1">
                              <a:off x="6000731" y="5073928"/>
                              <a:ext cx="1006475" cy="14285"/>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14"/>
                            <p:cNvSpPr txBox="1">
                              <a:spLocks noChangeArrowheads="1"/>
                            </p:cNvSpPr>
                            <p:nvPr/>
                          </p:nvSpPr>
                          <p:spPr bwMode="auto">
                            <a:xfrm>
                              <a:off x="5214913" y="4736407"/>
                              <a:ext cx="250031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635</a:t>
                              </a:r>
                              <a:endParaRPr lang="en-US" sz="2000" b="1" dirty="0">
                                <a:solidFill>
                                  <a:srgbClr val="000000"/>
                                </a:solidFill>
                                <a:latin typeface="Palatino Linotype" pitchFamily="18" charset="0"/>
                              </a:endParaRPr>
                            </a:p>
                          </p:txBody>
                        </p:sp>
                        <p:cxnSp>
                          <p:nvCxnSpPr>
                            <p:cNvPr id="39" name="Straight Connector 18"/>
                            <p:cNvCxnSpPr/>
                            <p:nvPr/>
                          </p:nvCxnSpPr>
                          <p:spPr>
                            <a:xfrm rot="5400000">
                              <a:off x="6112782" y="5587409"/>
                              <a:ext cx="999978"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6" name="Straight Arrow Connector 32"/>
                          <p:cNvCxnSpPr/>
                          <p:nvPr/>
                        </p:nvCxnSpPr>
                        <p:spPr>
                          <a:xfrm>
                            <a:off x="2571750" y="5840525"/>
                            <a:ext cx="4000501" cy="1587"/>
                          </a:xfrm>
                          <a:prstGeom prst="straightConnector1">
                            <a:avLst/>
                          </a:prstGeom>
                          <a:ln w="28575">
                            <a:solidFill>
                              <a:schemeClr val="tx1"/>
                            </a:solidFill>
                            <a:headEnd type="stealth"/>
                            <a:tailEnd type="arrow"/>
                          </a:ln>
                        </p:spPr>
                        <p:style>
                          <a:lnRef idx="1">
                            <a:schemeClr val="accent1"/>
                          </a:lnRef>
                          <a:fillRef idx="0">
                            <a:schemeClr val="accent1"/>
                          </a:fillRef>
                          <a:effectRef idx="0">
                            <a:schemeClr val="accent1"/>
                          </a:effectRef>
                          <a:fontRef idx="minor">
                            <a:schemeClr val="tx1"/>
                          </a:fontRef>
                        </p:style>
                      </p:cxnSp>
                    </p:grpSp>
                    <p:grpSp>
                      <p:nvGrpSpPr>
                        <p:cNvPr id="10" name="Group 42"/>
                        <p:cNvGrpSpPr>
                          <a:grpSpLocks/>
                        </p:cNvGrpSpPr>
                        <p:nvPr/>
                      </p:nvGrpSpPr>
                      <p:grpSpPr bwMode="auto">
                        <a:xfrm>
                          <a:off x="1041400" y="2766293"/>
                          <a:ext cx="8245479" cy="3547239"/>
                          <a:chOff x="1041400" y="2741241"/>
                          <a:chExt cx="8245479" cy="3547239"/>
                        </a:xfrm>
                      </p:grpSpPr>
                      <p:sp>
                        <p:nvSpPr>
                          <p:cNvPr id="15" name="TextBox 37"/>
                          <p:cNvSpPr txBox="1">
                            <a:spLocks noChangeArrowheads="1"/>
                          </p:cNvSpPr>
                          <p:nvPr/>
                        </p:nvSpPr>
                        <p:spPr bwMode="auto">
                          <a:xfrm>
                            <a:off x="5035463" y="5442842"/>
                            <a:ext cx="1603330" cy="400052"/>
                          </a:xfrm>
                          <a:prstGeom prst="rect">
                            <a:avLst/>
                          </a:prstGeom>
                          <a:noFill/>
                          <a:ln w="9525">
                            <a:noFill/>
                            <a:miter lim="800000"/>
                            <a:headEnd/>
                            <a:tailEnd/>
                          </a:ln>
                        </p:spPr>
                        <p:txBody>
                          <a:bodyPr>
                            <a:spAutoFit/>
                          </a:bodyPr>
                          <a:lstStyle/>
                          <a:p>
                            <a:pPr algn="ctr"/>
                            <a:r>
                              <a:rPr lang="en-US" sz="2000" dirty="0" err="1" smtClean="0">
                                <a:solidFill>
                                  <a:srgbClr val="000000"/>
                                </a:solidFill>
                                <a:latin typeface="Palatino Linotype" pitchFamily="18" charset="0"/>
                                <a:cs typeface="Arial" charset="0"/>
                              </a:rPr>
                              <a:t>Lỗ</a:t>
                            </a:r>
                            <a:r>
                              <a:rPr lang="en-US" sz="2000" dirty="0" smtClean="0">
                                <a:solidFill>
                                  <a:srgbClr val="000000"/>
                                </a:solidFill>
                                <a:latin typeface="Palatino Linotype" pitchFamily="18" charset="0"/>
                                <a:cs typeface="Arial" charset="0"/>
                              </a:rPr>
                              <a:t> CL TG</a:t>
                            </a:r>
                            <a:endParaRPr lang="en-US" sz="2000" dirty="0">
                              <a:solidFill>
                                <a:srgbClr val="000000"/>
                              </a:solidFill>
                              <a:latin typeface="Palatino Linotype" pitchFamily="18" charset="0"/>
                              <a:cs typeface="Arial" charset="0"/>
                            </a:endParaRPr>
                          </a:p>
                        </p:txBody>
                      </p:sp>
                      <p:grpSp>
                        <p:nvGrpSpPr>
                          <p:cNvPr id="11" name="Group 40"/>
                          <p:cNvGrpSpPr>
                            <a:grpSpLocks/>
                          </p:cNvGrpSpPr>
                          <p:nvPr/>
                        </p:nvGrpSpPr>
                        <p:grpSpPr bwMode="auto">
                          <a:xfrm>
                            <a:off x="1041400" y="2741241"/>
                            <a:ext cx="8245479" cy="3547239"/>
                            <a:chOff x="1041400" y="2741241"/>
                            <a:chExt cx="8245479" cy="3547239"/>
                          </a:xfrm>
                        </p:grpSpPr>
                        <p:sp>
                          <p:nvSpPr>
                            <p:cNvPr id="17" name="TextBox 11"/>
                            <p:cNvSpPr txBox="1">
                              <a:spLocks noChangeArrowheads="1"/>
                            </p:cNvSpPr>
                            <p:nvPr/>
                          </p:nvSpPr>
                          <p:spPr bwMode="auto">
                            <a:xfrm>
                              <a:off x="5072066" y="2741241"/>
                              <a:ext cx="421481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111(2), 112(2)</a:t>
                              </a:r>
                              <a:endParaRPr lang="en-US" sz="2000" b="1" dirty="0">
                                <a:solidFill>
                                  <a:srgbClr val="000000"/>
                                </a:solidFill>
                                <a:latin typeface="Palatino Linotype" pitchFamily="18" charset="0"/>
                              </a:endParaRPr>
                            </a:p>
                          </p:txBody>
                        </p:sp>
                        <p:grpSp>
                          <p:nvGrpSpPr>
                            <p:cNvPr id="12" name="Group 35"/>
                            <p:cNvGrpSpPr>
                              <a:grpSpLocks/>
                            </p:cNvGrpSpPr>
                            <p:nvPr/>
                          </p:nvGrpSpPr>
                          <p:grpSpPr bwMode="auto">
                            <a:xfrm>
                              <a:off x="1041400" y="2766121"/>
                              <a:ext cx="5530851" cy="3522359"/>
                              <a:chOff x="1041400" y="2766121"/>
                              <a:chExt cx="5530851" cy="3522359"/>
                            </a:xfrm>
                          </p:grpSpPr>
                          <p:cxnSp>
                            <p:nvCxnSpPr>
                              <p:cNvPr id="19" name="Straight Arrow Connector 18"/>
                              <p:cNvCxnSpPr/>
                              <p:nvPr/>
                            </p:nvCxnSpPr>
                            <p:spPr>
                              <a:xfrm>
                                <a:off x="2643187" y="3859957"/>
                                <a:ext cx="3929064" cy="1587"/>
                              </a:xfrm>
                              <a:prstGeom prst="straightConnector1">
                                <a:avLst/>
                              </a:prstGeom>
                              <a:ln w="28575">
                                <a:solidFill>
                                  <a:schemeClr val="tx1"/>
                                </a:solidFill>
                                <a:headEnd type="stealth"/>
                                <a:tailEnd type="arrow"/>
                              </a:ln>
                            </p:spPr>
                            <p:style>
                              <a:lnRef idx="1">
                                <a:schemeClr val="accent1"/>
                              </a:lnRef>
                              <a:fillRef idx="0">
                                <a:schemeClr val="accent1"/>
                              </a:fillRef>
                              <a:effectRef idx="0">
                                <a:schemeClr val="accent1"/>
                              </a:effectRef>
                              <a:fontRef idx="minor">
                                <a:schemeClr val="tx1"/>
                              </a:fontRef>
                            </p:style>
                          </p:cxnSp>
                          <p:grpSp>
                            <p:nvGrpSpPr>
                              <p:cNvPr id="13" name="Group 33"/>
                              <p:cNvGrpSpPr>
                                <a:grpSpLocks/>
                              </p:cNvGrpSpPr>
                              <p:nvPr/>
                            </p:nvGrpSpPr>
                            <p:grpSpPr bwMode="auto">
                              <a:xfrm>
                                <a:off x="1041400" y="2766121"/>
                                <a:ext cx="3445202" cy="3522359"/>
                                <a:chOff x="1041400" y="2766121"/>
                                <a:chExt cx="3445202" cy="3522359"/>
                              </a:xfrm>
                            </p:grpSpPr>
                            <p:cxnSp>
                              <p:nvCxnSpPr>
                                <p:cNvPr id="22" name="Straight Connector 21"/>
                                <p:cNvCxnSpPr/>
                                <p:nvPr/>
                              </p:nvCxnSpPr>
                              <p:spPr>
                                <a:xfrm>
                                  <a:off x="1785937" y="3142512"/>
                                  <a:ext cx="1571625" cy="1587"/>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945575" y="3807046"/>
                                  <a:ext cx="1288863"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915412" y="5644842"/>
                                  <a:ext cx="1285688"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5"/>
                                <p:cNvSpPr txBox="1">
                                  <a:spLocks noChangeArrowheads="1"/>
                                </p:cNvSpPr>
                                <p:nvPr/>
                              </p:nvSpPr>
                              <p:spPr bwMode="auto">
                                <a:xfrm>
                                  <a:off x="1041400" y="2766121"/>
                                  <a:ext cx="305276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131, 136, 138</a:t>
                                  </a:r>
                                  <a:endParaRPr lang="en-US" sz="2000" b="1" dirty="0">
                                    <a:solidFill>
                                      <a:srgbClr val="000000"/>
                                    </a:solidFill>
                                    <a:latin typeface="Palatino Linotype" pitchFamily="18" charset="0"/>
                                  </a:endParaRPr>
                                </a:p>
                              </p:txBody>
                            </p:sp>
                            <p:sp>
                              <p:nvSpPr>
                                <p:cNvPr id="26" name="TextBox 26"/>
                                <p:cNvSpPr txBox="1">
                                  <a:spLocks noChangeArrowheads="1"/>
                                </p:cNvSpPr>
                                <p:nvPr/>
                              </p:nvSpPr>
                              <p:spPr bwMode="auto">
                                <a:xfrm>
                                  <a:off x="1500188" y="4589832"/>
                                  <a:ext cx="2370137" cy="400050"/>
                                </a:xfrm>
                                <a:prstGeom prst="rect">
                                  <a:avLst/>
                                </a:prstGeom>
                                <a:noFill/>
                                <a:ln w="9525">
                                  <a:noFill/>
                                  <a:miter lim="800000"/>
                                  <a:headEnd/>
                                  <a:tailEnd/>
                                </a:ln>
                              </p:spPr>
                              <p:txBody>
                                <a:bodyPr>
                                  <a:spAutoFit/>
                                </a:bodyPr>
                                <a:lstStyle/>
                                <a:p>
                                  <a:pPr algn="ctr"/>
                                  <a:r>
                                    <a:rPr lang="en-US" sz="2000" b="1" dirty="0" smtClean="0">
                                      <a:solidFill>
                                        <a:srgbClr val="000000"/>
                                      </a:solidFill>
                                      <a:latin typeface="Palatino Linotype" pitchFamily="18" charset="0"/>
                                    </a:rPr>
                                    <a:t>TK 515</a:t>
                                  </a:r>
                                  <a:endParaRPr lang="en-US" sz="2000" b="1" dirty="0">
                                    <a:solidFill>
                                      <a:srgbClr val="000000"/>
                                    </a:solidFill>
                                    <a:latin typeface="Palatino Linotype" pitchFamily="18" charset="0"/>
                                  </a:endParaRPr>
                                </a:p>
                              </p:txBody>
                            </p:sp>
                            <p:sp>
                              <p:nvSpPr>
                                <p:cNvPr id="27" name="TextBox 35"/>
                                <p:cNvSpPr txBox="1">
                                  <a:spLocks noChangeArrowheads="1"/>
                                </p:cNvSpPr>
                                <p:nvPr/>
                              </p:nvSpPr>
                              <p:spPr bwMode="auto">
                                <a:xfrm>
                                  <a:off x="2497464" y="3937377"/>
                                  <a:ext cx="1989138" cy="400050"/>
                                </a:xfrm>
                                <a:prstGeom prst="rect">
                                  <a:avLst/>
                                </a:prstGeom>
                                <a:noFill/>
                                <a:ln w="9525">
                                  <a:noFill/>
                                  <a:miter lim="800000"/>
                                  <a:headEnd/>
                                  <a:tailEnd/>
                                </a:ln>
                              </p:spPr>
                              <p:txBody>
                                <a:bodyPr>
                                  <a:spAutoFit/>
                                </a:bodyPr>
                                <a:lstStyle/>
                                <a:p>
                                  <a:pPr algn="ctr"/>
                                  <a:r>
                                    <a:rPr lang="en-US" sz="2000" dirty="0" smtClean="0">
                                      <a:solidFill>
                                        <a:srgbClr val="000000"/>
                                      </a:solidFill>
                                      <a:latin typeface="Palatino Linotype" pitchFamily="18" charset="0"/>
                                      <a:cs typeface="Arial" charset="0"/>
                                    </a:rPr>
                                    <a:t>TG </a:t>
                                  </a:r>
                                  <a:r>
                                    <a:rPr lang="en-US" sz="2000" dirty="0" err="1" smtClean="0">
                                      <a:solidFill>
                                        <a:srgbClr val="000000"/>
                                      </a:solidFill>
                                      <a:latin typeface="Palatino Linotype" pitchFamily="18" charset="0"/>
                                      <a:cs typeface="Arial" charset="0"/>
                                    </a:rPr>
                                    <a:t>ghi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sổ</a:t>
                                  </a:r>
                                  <a:endParaRPr lang="en-US" sz="2000" dirty="0">
                                    <a:solidFill>
                                      <a:srgbClr val="000000"/>
                                    </a:solidFill>
                                    <a:latin typeface="Palatino Linotype" pitchFamily="18" charset="0"/>
                                    <a:cs typeface="Arial" charset="0"/>
                                  </a:endParaRPr>
                                </a:p>
                              </p:txBody>
                            </p:sp>
                            <p:sp>
                              <p:nvSpPr>
                                <p:cNvPr id="28" name="TextBox 36"/>
                                <p:cNvSpPr txBox="1">
                                  <a:spLocks noChangeArrowheads="1"/>
                                </p:cNvSpPr>
                                <p:nvPr/>
                              </p:nvSpPr>
                              <p:spPr bwMode="auto">
                                <a:xfrm>
                                  <a:off x="2576499" y="5407497"/>
                                  <a:ext cx="1500187" cy="400052"/>
                                </a:xfrm>
                                <a:prstGeom prst="rect">
                                  <a:avLst/>
                                </a:prstGeom>
                                <a:noFill/>
                                <a:ln w="9525">
                                  <a:noFill/>
                                  <a:miter lim="800000"/>
                                  <a:headEnd/>
                                  <a:tailEnd/>
                                </a:ln>
                              </p:spPr>
                              <p:txBody>
                                <a:bodyPr>
                                  <a:spAutoFit/>
                                </a:bodyPr>
                                <a:lstStyle/>
                                <a:p>
                                  <a:pPr algn="ctr"/>
                                  <a:r>
                                    <a:rPr lang="en-US" sz="2000" dirty="0" err="1" smtClean="0">
                                      <a:solidFill>
                                        <a:srgbClr val="000000"/>
                                      </a:solidFill>
                                      <a:latin typeface="Palatino Linotype" pitchFamily="18" charset="0"/>
                                      <a:cs typeface="Arial" charset="0"/>
                                    </a:rPr>
                                    <a:t>Lãi</a:t>
                                  </a:r>
                                  <a:r>
                                    <a:rPr lang="en-US" sz="2000" dirty="0" smtClean="0">
                                      <a:solidFill>
                                        <a:srgbClr val="000000"/>
                                      </a:solidFill>
                                      <a:latin typeface="Palatino Linotype" pitchFamily="18" charset="0"/>
                                      <a:cs typeface="Arial" charset="0"/>
                                    </a:rPr>
                                    <a:t> CL TG</a:t>
                                  </a:r>
                                  <a:endParaRPr lang="en-US" sz="2000" dirty="0">
                                    <a:solidFill>
                                      <a:srgbClr val="000000"/>
                                    </a:solidFill>
                                    <a:latin typeface="Palatino Linotype" pitchFamily="18" charset="0"/>
                                    <a:cs typeface="Arial" charset="0"/>
                                  </a:endParaRPr>
                                </a:p>
                              </p:txBody>
                            </p:sp>
                          </p:grpSp>
                        </p:grpSp>
                      </p:grpSp>
                    </p:grpSp>
                  </p:grpSp>
                  <p:sp>
                    <p:nvSpPr>
                      <p:cNvPr id="47" name="TextBox 38"/>
                      <p:cNvSpPr txBox="1">
                        <a:spLocks noChangeArrowheads="1"/>
                      </p:cNvSpPr>
                      <p:nvPr/>
                    </p:nvSpPr>
                    <p:spPr bwMode="auto">
                      <a:xfrm>
                        <a:off x="5037165" y="3172202"/>
                        <a:ext cx="2143140" cy="707886"/>
                      </a:xfrm>
                      <a:prstGeom prst="rect">
                        <a:avLst/>
                      </a:prstGeom>
                      <a:noFill/>
                      <a:ln w="9525">
                        <a:noFill/>
                        <a:miter lim="800000"/>
                        <a:headEnd/>
                        <a:tailEnd/>
                      </a:ln>
                    </p:spPr>
                    <p:txBody>
                      <a:bodyPr wrap="square">
                        <a:spAutoFit/>
                      </a:bodyPr>
                      <a:lstStyle/>
                      <a:p>
                        <a:pPr algn="ctr"/>
                        <a:r>
                          <a:rPr lang="en-US" sz="2000" dirty="0" smtClean="0">
                            <a:solidFill>
                              <a:srgbClr val="000000"/>
                            </a:solidFill>
                            <a:latin typeface="Palatino Linotype" pitchFamily="18" charset="0"/>
                            <a:cs typeface="Arial" charset="0"/>
                          </a:rPr>
                          <a:t>TG </a:t>
                        </a:r>
                        <a:r>
                          <a:rPr lang="en-US" sz="2000" dirty="0" err="1" smtClean="0">
                            <a:solidFill>
                              <a:srgbClr val="000000"/>
                            </a:solidFill>
                            <a:latin typeface="Palatino Linotype" pitchFamily="18" charset="0"/>
                            <a:cs typeface="Arial" charset="0"/>
                          </a:rPr>
                          <a:t>thực</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tế</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ngày</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giao</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dịch</a:t>
                        </a:r>
                        <a:endParaRPr lang="en-US" sz="2000" dirty="0">
                          <a:solidFill>
                            <a:srgbClr val="000000"/>
                          </a:solidFill>
                          <a:latin typeface="Palatino Linotype" pitchFamily="18" charset="0"/>
                          <a:cs typeface="Arial" charset="0"/>
                        </a:endParaRPr>
                      </a:p>
                    </p:txBody>
                  </p:sp>
                </p:grpSp>
              </p:grpSp>
              <p:sp>
                <p:nvSpPr>
                  <p:cNvPr id="49" name="TextBox 38"/>
                  <p:cNvSpPr txBox="1">
                    <a:spLocks noChangeArrowheads="1"/>
                  </p:cNvSpPr>
                  <p:nvPr/>
                </p:nvSpPr>
                <p:spPr bwMode="auto">
                  <a:xfrm>
                    <a:off x="2867012" y="2743138"/>
                    <a:ext cx="4143404" cy="400110"/>
                  </a:xfrm>
                  <a:prstGeom prst="rect">
                    <a:avLst/>
                  </a:prstGeom>
                  <a:noFill/>
                  <a:ln w="9525">
                    <a:noFill/>
                    <a:miter lim="800000"/>
                    <a:headEnd/>
                    <a:tailEnd/>
                  </a:ln>
                </p:spPr>
                <p:txBody>
                  <a:bodyPr wrap="square">
                    <a:spAutoFit/>
                  </a:bodyPr>
                  <a:lstStyle/>
                  <a:p>
                    <a:pPr algn="ctr"/>
                    <a:r>
                      <a:rPr lang="en-US" sz="2000" i="1" dirty="0" smtClean="0">
                        <a:solidFill>
                          <a:srgbClr val="000000"/>
                        </a:solidFill>
                        <a:latin typeface="Palatino Linotype" pitchFamily="18" charset="0"/>
                        <a:cs typeface="Arial" charset="0"/>
                      </a:rPr>
                      <a:t>Thu </a:t>
                    </a:r>
                    <a:r>
                      <a:rPr lang="en-US" sz="2000" i="1" dirty="0" err="1" smtClean="0">
                        <a:solidFill>
                          <a:srgbClr val="000000"/>
                        </a:solidFill>
                        <a:latin typeface="Palatino Linotype" pitchFamily="18" charset="0"/>
                        <a:cs typeface="Arial" charset="0"/>
                      </a:rPr>
                      <a:t>nợ</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phải</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thu</a:t>
                    </a:r>
                    <a:r>
                      <a:rPr lang="en-US" sz="2000" i="1" dirty="0" smtClean="0">
                        <a:solidFill>
                          <a:srgbClr val="000000"/>
                        </a:solidFill>
                        <a:latin typeface="Palatino Linotype" pitchFamily="18" charset="0"/>
                        <a:cs typeface="Arial" charset="0"/>
                      </a:rPr>
                      <a:t> </a:t>
                    </a:r>
                    <a:endParaRPr lang="en-US" sz="2000" i="1" dirty="0">
                      <a:solidFill>
                        <a:srgbClr val="000000"/>
                      </a:solidFill>
                      <a:latin typeface="Palatino Linotype" pitchFamily="18" charset="0"/>
                      <a:cs typeface="Arial" charset="0"/>
                    </a:endParaRPr>
                  </a:p>
                </p:txBody>
              </p:sp>
            </p:grpSp>
            <p:cxnSp>
              <p:nvCxnSpPr>
                <p:cNvPr id="67" name="Straight Connector 66"/>
                <p:cNvCxnSpPr/>
                <p:nvPr/>
              </p:nvCxnSpPr>
              <p:spPr>
                <a:xfrm rot="5400000">
                  <a:off x="4214810" y="4214818"/>
                  <a:ext cx="3000396"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44" name="Straight Connector 43"/>
            <p:cNvCxnSpPr/>
            <p:nvPr/>
          </p:nvCxnSpPr>
          <p:spPr bwMode="auto">
            <a:xfrm>
              <a:off x="357169" y="4572008"/>
              <a:ext cx="1571625" cy="1611"/>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 name="Rectangle 5"/>
          <p:cNvSpPr>
            <a:spLocks noChangeArrowheads="1"/>
          </p:cNvSpPr>
          <p:nvPr/>
        </p:nvSpPr>
        <p:spPr bwMode="auto">
          <a:xfrm>
            <a:off x="381000" y="76200"/>
            <a:ext cx="8534400" cy="504112"/>
          </a:xfrm>
          <a:prstGeom prst="rect">
            <a:avLst/>
          </a:prstGeom>
          <a:noFill/>
          <a:ln w="12700">
            <a:noFill/>
            <a:miter lim="800000"/>
            <a:headEnd/>
            <a:tailEnd/>
          </a:ln>
        </p:spPr>
        <p:txBody>
          <a:bodyPr lIns="90488" tIns="44450" rIns="90488" bIns="44450">
            <a:spAutoFit/>
          </a:bodyPr>
          <a:lstStyle/>
          <a:p>
            <a:pPr algn="ctr" eaLnBrk="0" hangingPunct="0">
              <a:lnSpc>
                <a:spcPct val="120000"/>
              </a:lnSpc>
              <a:buClr>
                <a:srgbClr val="CC3300"/>
              </a:buClr>
            </a:pPr>
            <a:r>
              <a:rPr lang="en-US" sz="2400" b="1" dirty="0" smtClean="0">
                <a:latin typeface="Palatino Linotype" pitchFamily="18" charset="0"/>
              </a:rPr>
              <a:t>1.3.1. </a:t>
            </a:r>
            <a:r>
              <a:rPr lang="en-US" sz="2400" b="1" dirty="0" err="1" smtClean="0">
                <a:latin typeface="Palatino Linotype" pitchFamily="18" charset="0"/>
              </a:rPr>
              <a:t>Kế</a:t>
            </a:r>
            <a:r>
              <a:rPr lang="en-US" sz="2400" b="1" dirty="0" smtClean="0">
                <a:latin typeface="Palatino Linotype" pitchFamily="18" charset="0"/>
              </a:rPr>
              <a:t> </a:t>
            </a:r>
            <a:r>
              <a:rPr lang="en-US" sz="2400" b="1" dirty="0" err="1" smtClean="0">
                <a:latin typeface="Palatino Linotype" pitchFamily="18" charset="0"/>
              </a:rPr>
              <a:t>toán</a:t>
            </a:r>
            <a:r>
              <a:rPr lang="en-US" sz="2400" b="1" dirty="0" smtClean="0">
                <a:latin typeface="Palatino Linotype" pitchFamily="18" charset="0"/>
              </a:rPr>
              <a:t> </a:t>
            </a:r>
            <a:r>
              <a:rPr lang="en-US" sz="2400" b="1" dirty="0" err="1" smtClean="0">
                <a:latin typeface="Palatino Linotype" pitchFamily="18" charset="0"/>
              </a:rPr>
              <a:t>các</a:t>
            </a:r>
            <a:r>
              <a:rPr lang="en-US" sz="2400" b="1" dirty="0" smtClean="0">
                <a:latin typeface="Palatino Linotype" pitchFamily="18" charset="0"/>
              </a:rPr>
              <a:t> </a:t>
            </a:r>
            <a:r>
              <a:rPr lang="en-US" sz="2400" b="1" dirty="0" err="1" smtClean="0">
                <a:latin typeface="Palatino Linotype" pitchFamily="18" charset="0"/>
              </a:rPr>
              <a:t>giao</a:t>
            </a:r>
            <a:r>
              <a:rPr lang="en-US" sz="2400" b="1" dirty="0" smtClean="0">
                <a:latin typeface="Palatino Linotype" pitchFamily="18" charset="0"/>
              </a:rPr>
              <a:t> </a:t>
            </a:r>
            <a:r>
              <a:rPr lang="en-US" sz="2400" b="1" dirty="0" err="1" smtClean="0">
                <a:latin typeface="Palatino Linotype" pitchFamily="18" charset="0"/>
              </a:rPr>
              <a:t>dịch</a:t>
            </a:r>
            <a:r>
              <a:rPr lang="en-US" sz="2400" b="1" dirty="0" smtClean="0">
                <a:latin typeface="Palatino Linotype" pitchFamily="18" charset="0"/>
              </a:rPr>
              <a:t> </a:t>
            </a:r>
            <a:r>
              <a:rPr lang="en-US" sz="2400" b="1" dirty="0" err="1" smtClean="0">
                <a:latin typeface="Palatino Linotype" pitchFamily="18" charset="0"/>
              </a:rPr>
              <a:t>bằng</a:t>
            </a:r>
            <a:r>
              <a:rPr lang="en-US" sz="2400" b="1" dirty="0" smtClean="0">
                <a:latin typeface="Palatino Linotype" pitchFamily="18" charset="0"/>
              </a:rPr>
              <a:t> </a:t>
            </a:r>
            <a:r>
              <a:rPr lang="en-US" sz="2400" b="1" dirty="0" err="1" smtClean="0">
                <a:latin typeface="Palatino Linotype" pitchFamily="18" charset="0"/>
              </a:rPr>
              <a:t>ngoại</a:t>
            </a:r>
            <a:r>
              <a:rPr lang="en-US" sz="2400" b="1" dirty="0" smtClean="0">
                <a:latin typeface="Palatino Linotype" pitchFamily="18" charset="0"/>
              </a:rPr>
              <a:t> </a:t>
            </a:r>
            <a:r>
              <a:rPr lang="en-US" sz="2400" b="1" dirty="0" err="1" smtClean="0">
                <a:latin typeface="Palatino Linotype" pitchFamily="18" charset="0"/>
              </a:rPr>
              <a:t>tệ</a:t>
            </a:r>
            <a:r>
              <a:rPr lang="en-US" sz="2400" b="1" dirty="0" smtClean="0">
                <a:latin typeface="Palatino Linotype" pitchFamily="18" charset="0"/>
              </a:rPr>
              <a:t> </a:t>
            </a:r>
            <a:r>
              <a:rPr lang="en-US" sz="2400" b="1" dirty="0" err="1" smtClean="0">
                <a:latin typeface="Palatino Linotype" pitchFamily="18" charset="0"/>
              </a:rPr>
              <a:t>phát</a:t>
            </a:r>
            <a:r>
              <a:rPr lang="en-US" sz="2400" b="1" dirty="0" smtClean="0">
                <a:latin typeface="Palatino Linotype" pitchFamily="18" charset="0"/>
              </a:rPr>
              <a:t> </a:t>
            </a:r>
            <a:r>
              <a:rPr lang="en-US" sz="2400" b="1" dirty="0" err="1" smtClean="0">
                <a:latin typeface="Palatino Linotype" pitchFamily="18" charset="0"/>
              </a:rPr>
              <a:t>sinh</a:t>
            </a:r>
            <a:r>
              <a:rPr lang="en-US" sz="2400" b="1" dirty="0" smtClean="0">
                <a:latin typeface="Palatino Linotype" pitchFamily="18" charset="0"/>
              </a:rPr>
              <a:t> </a:t>
            </a:r>
            <a:r>
              <a:rPr lang="en-US" sz="2400" b="1" dirty="0" err="1" smtClean="0">
                <a:latin typeface="Palatino Linotype" pitchFamily="18" charset="0"/>
              </a:rPr>
              <a:t>trong</a:t>
            </a:r>
            <a:r>
              <a:rPr lang="en-US" sz="2400" b="1" dirty="0" smtClean="0">
                <a:latin typeface="Palatino Linotype" pitchFamily="18" charset="0"/>
              </a:rPr>
              <a:t> </a:t>
            </a:r>
            <a:r>
              <a:rPr lang="en-US" sz="2400" b="1" dirty="0" err="1" smtClean="0">
                <a:latin typeface="Palatino Linotype" pitchFamily="18" charset="0"/>
              </a:rPr>
              <a:t>kỳ</a:t>
            </a:r>
            <a:endParaRPr lang="en-US" sz="2200" b="1" dirty="0">
              <a:latin typeface="Palatino Linotype"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Copyright  Bộ môn KTTC- Khoa Kế toán - HVTC</a:t>
            </a:r>
            <a:endParaRPr lang="en-US"/>
          </a:p>
        </p:txBody>
      </p:sp>
      <p:sp>
        <p:nvSpPr>
          <p:cNvPr id="3" name="Slide Number Placeholder 2"/>
          <p:cNvSpPr>
            <a:spLocks noGrp="1"/>
          </p:cNvSpPr>
          <p:nvPr>
            <p:ph type="sldNum" sz="quarter" idx="12"/>
          </p:nvPr>
        </p:nvSpPr>
        <p:spPr/>
        <p:txBody>
          <a:bodyPr/>
          <a:lstStyle/>
          <a:p>
            <a:fld id="{515BE236-A55D-4E54-AEC4-A49F30DAC288}" type="slidenum">
              <a:rPr lang="en-US" smtClean="0"/>
              <a:pPr/>
              <a:t>39</a:t>
            </a:fld>
            <a:endParaRPr lang="en-US"/>
          </a:p>
        </p:txBody>
      </p:sp>
      <p:sp>
        <p:nvSpPr>
          <p:cNvPr id="58" name="TextBox 57"/>
          <p:cNvSpPr txBox="1"/>
          <p:nvPr/>
        </p:nvSpPr>
        <p:spPr>
          <a:xfrm>
            <a:off x="485776" y="1087923"/>
            <a:ext cx="7658124" cy="43088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defRPr/>
            </a:pPr>
            <a:r>
              <a:rPr lang="en-US" sz="2200" i="1" dirty="0" err="1">
                <a:solidFill>
                  <a:schemeClr val="tx1"/>
                </a:solidFill>
                <a:latin typeface="Palatino Linotype" pitchFamily="18" charset="0"/>
                <a:cs typeface="Arial" charset="0"/>
              </a:rPr>
              <a:t>Sơ</a:t>
            </a:r>
            <a:r>
              <a:rPr lang="en-US" sz="2200" i="1" dirty="0">
                <a:solidFill>
                  <a:schemeClr val="tx1"/>
                </a:solidFill>
                <a:latin typeface="Palatino Linotype" pitchFamily="18" charset="0"/>
                <a:cs typeface="Arial" charset="0"/>
              </a:rPr>
              <a:t> </a:t>
            </a:r>
            <a:r>
              <a:rPr lang="en-US" sz="2200" i="1" dirty="0" err="1">
                <a:solidFill>
                  <a:schemeClr val="tx1"/>
                </a:solidFill>
                <a:latin typeface="Palatino Linotype" pitchFamily="18" charset="0"/>
                <a:cs typeface="Arial" charset="0"/>
              </a:rPr>
              <a:t>đồ</a:t>
            </a:r>
            <a:r>
              <a:rPr lang="en-US" sz="2200" i="1" dirty="0">
                <a:solidFill>
                  <a:schemeClr val="tx1"/>
                </a:solidFill>
                <a:latin typeface="Palatino Linotype" pitchFamily="18" charset="0"/>
                <a:cs typeface="Arial" charset="0"/>
              </a:rPr>
              <a:t> </a:t>
            </a:r>
            <a:r>
              <a:rPr lang="en-US" sz="2200" i="1" dirty="0" smtClean="0">
                <a:solidFill>
                  <a:schemeClr val="tx1"/>
                </a:solidFill>
                <a:latin typeface="Palatino Linotype" pitchFamily="18" charset="0"/>
                <a:cs typeface="Arial" charset="0"/>
              </a:rPr>
              <a:t>7: </a:t>
            </a:r>
            <a:r>
              <a:rPr lang="en-US" sz="2200" i="1" dirty="0" err="1" smtClean="0">
                <a:solidFill>
                  <a:schemeClr val="tx1"/>
                </a:solidFill>
                <a:latin typeface="Palatino Linotype" pitchFamily="18" charset="0"/>
                <a:cs typeface="Arial" charset="0"/>
              </a:rPr>
              <a:t>Trình</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tự</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kế</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toán</a:t>
            </a:r>
            <a:r>
              <a:rPr lang="en-US" sz="2200" i="1" dirty="0" smtClean="0">
                <a:solidFill>
                  <a:schemeClr val="tx1"/>
                </a:solidFill>
                <a:latin typeface="Palatino Linotype" pitchFamily="18" charset="0"/>
                <a:cs typeface="Arial" charset="0"/>
              </a:rPr>
              <a:t> </a:t>
            </a:r>
            <a:r>
              <a:rPr lang="nl-NL" sz="2200" i="1" dirty="0" smtClean="0">
                <a:solidFill>
                  <a:schemeClr val="tx1"/>
                </a:solidFill>
                <a:latin typeface="Palatino Linotype" pitchFamily="18" charset="0"/>
                <a:cs typeface="Arial" charset="0"/>
              </a:rPr>
              <a:t>đầu tư tài chính </a:t>
            </a:r>
            <a:r>
              <a:rPr lang="nl-NL" sz="2200" i="1" dirty="0" smtClean="0">
                <a:latin typeface="Palatino Linotype" pitchFamily="18" charset="0"/>
              </a:rPr>
              <a:t>bằng ngoại tệ </a:t>
            </a:r>
            <a:endParaRPr lang="en-US" sz="2200" i="1" dirty="0">
              <a:solidFill>
                <a:schemeClr val="tx1"/>
              </a:solidFill>
              <a:latin typeface="Palatino Linotype" pitchFamily="18" charset="0"/>
              <a:cs typeface="Arial" charset="0"/>
            </a:endParaRPr>
          </a:p>
        </p:txBody>
      </p:sp>
      <p:grpSp>
        <p:nvGrpSpPr>
          <p:cNvPr id="45" name="Group 44"/>
          <p:cNvGrpSpPr/>
          <p:nvPr/>
        </p:nvGrpSpPr>
        <p:grpSpPr>
          <a:xfrm>
            <a:off x="684240" y="2071678"/>
            <a:ext cx="8245478" cy="3601524"/>
            <a:chOff x="-428660" y="2285992"/>
            <a:chExt cx="8245478" cy="3601524"/>
          </a:xfrm>
        </p:grpSpPr>
        <p:grpSp>
          <p:nvGrpSpPr>
            <p:cNvPr id="43" name="Group 42"/>
            <p:cNvGrpSpPr/>
            <p:nvPr/>
          </p:nvGrpSpPr>
          <p:grpSpPr>
            <a:xfrm>
              <a:off x="-428660" y="2285992"/>
              <a:ext cx="8245478" cy="3601524"/>
              <a:chOff x="-387330" y="2285992"/>
              <a:chExt cx="8245478" cy="3601524"/>
            </a:xfrm>
          </p:grpSpPr>
          <p:grpSp>
            <p:nvGrpSpPr>
              <p:cNvPr id="42" name="Group 41"/>
              <p:cNvGrpSpPr/>
              <p:nvPr/>
            </p:nvGrpSpPr>
            <p:grpSpPr>
              <a:xfrm>
                <a:off x="-387330" y="2285992"/>
                <a:ext cx="8245478" cy="3601524"/>
                <a:chOff x="-387330" y="2285992"/>
                <a:chExt cx="8245478" cy="3601524"/>
              </a:xfrm>
            </p:grpSpPr>
            <p:grpSp>
              <p:nvGrpSpPr>
                <p:cNvPr id="4" name="Group 54"/>
                <p:cNvGrpSpPr/>
                <p:nvPr/>
              </p:nvGrpSpPr>
              <p:grpSpPr>
                <a:xfrm>
                  <a:off x="-387330" y="2285992"/>
                  <a:ext cx="8245478" cy="3601524"/>
                  <a:chOff x="1184306" y="2000241"/>
                  <a:chExt cx="8245478" cy="3601524"/>
                </a:xfrm>
              </p:grpSpPr>
              <p:grpSp>
                <p:nvGrpSpPr>
                  <p:cNvPr id="5" name="Group 52"/>
                  <p:cNvGrpSpPr/>
                  <p:nvPr/>
                </p:nvGrpSpPr>
                <p:grpSpPr>
                  <a:xfrm>
                    <a:off x="1184306" y="2000241"/>
                    <a:ext cx="8245478" cy="3601524"/>
                    <a:chOff x="1179513" y="2022701"/>
                    <a:chExt cx="8245478" cy="3601524"/>
                  </a:xfrm>
                </p:grpSpPr>
                <p:cxnSp>
                  <p:nvCxnSpPr>
                    <p:cNvPr id="41" name="Straight Connector 40"/>
                    <p:cNvCxnSpPr/>
                    <p:nvPr/>
                  </p:nvCxnSpPr>
                  <p:spPr>
                    <a:xfrm rot="5400000">
                      <a:off x="3714744" y="4143380"/>
                      <a:ext cx="2000264" cy="1588"/>
                    </a:xfrm>
                    <a:prstGeom prst="line">
                      <a:avLst/>
                    </a:prstGeom>
                    <a:ln w="28575"/>
                  </p:spPr>
                  <p:style>
                    <a:lnRef idx="1">
                      <a:schemeClr val="dk1"/>
                    </a:lnRef>
                    <a:fillRef idx="0">
                      <a:schemeClr val="dk1"/>
                    </a:fillRef>
                    <a:effectRef idx="0">
                      <a:schemeClr val="dk1"/>
                    </a:effectRef>
                    <a:fontRef idx="minor">
                      <a:schemeClr val="tx1"/>
                    </a:fontRef>
                  </p:style>
                </p:cxnSp>
                <p:grpSp>
                  <p:nvGrpSpPr>
                    <p:cNvPr id="6" name="Group 51"/>
                    <p:cNvGrpSpPr/>
                    <p:nvPr/>
                  </p:nvGrpSpPr>
                  <p:grpSpPr>
                    <a:xfrm>
                      <a:off x="1179513" y="2022701"/>
                      <a:ext cx="8245478" cy="3601524"/>
                      <a:chOff x="1179513" y="2022701"/>
                      <a:chExt cx="8245478" cy="3601524"/>
                    </a:xfrm>
                  </p:grpSpPr>
                  <p:grpSp>
                    <p:nvGrpSpPr>
                      <p:cNvPr id="7" name="Group 44"/>
                      <p:cNvGrpSpPr>
                        <a:grpSpLocks/>
                      </p:cNvGrpSpPr>
                      <p:nvPr/>
                    </p:nvGrpSpPr>
                    <p:grpSpPr bwMode="auto">
                      <a:xfrm>
                        <a:off x="1179513" y="2022701"/>
                        <a:ext cx="8245478" cy="3601524"/>
                        <a:chOff x="1041400" y="2766293"/>
                        <a:chExt cx="8245479" cy="3547239"/>
                      </a:xfrm>
                    </p:grpSpPr>
                    <p:grpSp>
                      <p:nvGrpSpPr>
                        <p:cNvPr id="8" name="Group 43"/>
                        <p:cNvGrpSpPr>
                          <a:grpSpLocks/>
                        </p:cNvGrpSpPr>
                        <p:nvPr/>
                      </p:nvGrpSpPr>
                      <p:grpSpPr bwMode="auto">
                        <a:xfrm>
                          <a:off x="2571750" y="4736407"/>
                          <a:ext cx="5143476" cy="1351785"/>
                          <a:chOff x="2571750" y="4736407"/>
                          <a:chExt cx="5143476" cy="1351785"/>
                        </a:xfrm>
                      </p:grpSpPr>
                      <p:grpSp>
                        <p:nvGrpSpPr>
                          <p:cNvPr id="9" name="Group 46"/>
                          <p:cNvGrpSpPr>
                            <a:grpSpLocks/>
                          </p:cNvGrpSpPr>
                          <p:nvPr/>
                        </p:nvGrpSpPr>
                        <p:grpSpPr bwMode="auto">
                          <a:xfrm>
                            <a:off x="5214913" y="4736407"/>
                            <a:ext cx="2500313" cy="1351785"/>
                            <a:chOff x="5214913" y="4736407"/>
                            <a:chExt cx="2500313" cy="1351785"/>
                          </a:xfrm>
                        </p:grpSpPr>
                        <p:cxnSp>
                          <p:nvCxnSpPr>
                            <p:cNvPr id="37" name="Straight Connector 12"/>
                            <p:cNvCxnSpPr/>
                            <p:nvPr/>
                          </p:nvCxnSpPr>
                          <p:spPr>
                            <a:xfrm flipV="1">
                              <a:off x="6000731" y="5073928"/>
                              <a:ext cx="1006475" cy="14285"/>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14"/>
                            <p:cNvSpPr txBox="1">
                              <a:spLocks noChangeArrowheads="1"/>
                            </p:cNvSpPr>
                            <p:nvPr/>
                          </p:nvSpPr>
                          <p:spPr bwMode="auto">
                            <a:xfrm>
                              <a:off x="5214913" y="4736407"/>
                              <a:ext cx="250031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635</a:t>
                              </a:r>
                              <a:endParaRPr lang="en-US" sz="2000" b="1" dirty="0">
                                <a:solidFill>
                                  <a:srgbClr val="000000"/>
                                </a:solidFill>
                                <a:latin typeface="Palatino Linotype" pitchFamily="18" charset="0"/>
                              </a:endParaRPr>
                            </a:p>
                          </p:txBody>
                        </p:sp>
                        <p:cxnSp>
                          <p:nvCxnSpPr>
                            <p:cNvPr id="39" name="Straight Connector 18"/>
                            <p:cNvCxnSpPr/>
                            <p:nvPr/>
                          </p:nvCxnSpPr>
                          <p:spPr>
                            <a:xfrm rot="5400000">
                              <a:off x="6112782" y="5587409"/>
                              <a:ext cx="999978"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6" name="Straight Arrow Connector 32"/>
                          <p:cNvCxnSpPr/>
                          <p:nvPr/>
                        </p:nvCxnSpPr>
                        <p:spPr>
                          <a:xfrm>
                            <a:off x="2571750" y="5840525"/>
                            <a:ext cx="4000501" cy="1587"/>
                          </a:xfrm>
                          <a:prstGeom prst="straightConnector1">
                            <a:avLst/>
                          </a:prstGeom>
                          <a:ln w="28575">
                            <a:solidFill>
                              <a:schemeClr val="tx1"/>
                            </a:solidFill>
                            <a:headEnd type="stealth"/>
                            <a:tailEnd type="arrow"/>
                          </a:ln>
                        </p:spPr>
                        <p:style>
                          <a:lnRef idx="1">
                            <a:schemeClr val="accent1"/>
                          </a:lnRef>
                          <a:fillRef idx="0">
                            <a:schemeClr val="accent1"/>
                          </a:fillRef>
                          <a:effectRef idx="0">
                            <a:schemeClr val="accent1"/>
                          </a:effectRef>
                          <a:fontRef idx="minor">
                            <a:schemeClr val="tx1"/>
                          </a:fontRef>
                        </p:style>
                      </p:cxnSp>
                    </p:grpSp>
                    <p:grpSp>
                      <p:nvGrpSpPr>
                        <p:cNvPr id="10" name="Group 42"/>
                        <p:cNvGrpSpPr>
                          <a:grpSpLocks/>
                        </p:cNvGrpSpPr>
                        <p:nvPr/>
                      </p:nvGrpSpPr>
                      <p:grpSpPr bwMode="auto">
                        <a:xfrm>
                          <a:off x="1041400" y="2766293"/>
                          <a:ext cx="8245479" cy="3547239"/>
                          <a:chOff x="1041400" y="2741241"/>
                          <a:chExt cx="8245479" cy="3547239"/>
                        </a:xfrm>
                      </p:grpSpPr>
                      <p:sp>
                        <p:nvSpPr>
                          <p:cNvPr id="15" name="TextBox 37"/>
                          <p:cNvSpPr txBox="1">
                            <a:spLocks noChangeArrowheads="1"/>
                          </p:cNvSpPr>
                          <p:nvPr/>
                        </p:nvSpPr>
                        <p:spPr bwMode="auto">
                          <a:xfrm>
                            <a:off x="5035463" y="5442842"/>
                            <a:ext cx="1603330" cy="400052"/>
                          </a:xfrm>
                          <a:prstGeom prst="rect">
                            <a:avLst/>
                          </a:prstGeom>
                          <a:noFill/>
                          <a:ln w="9525">
                            <a:noFill/>
                            <a:miter lim="800000"/>
                            <a:headEnd/>
                            <a:tailEnd/>
                          </a:ln>
                        </p:spPr>
                        <p:txBody>
                          <a:bodyPr>
                            <a:spAutoFit/>
                          </a:bodyPr>
                          <a:lstStyle/>
                          <a:p>
                            <a:pPr algn="ctr"/>
                            <a:r>
                              <a:rPr lang="en-US" sz="2000" dirty="0" err="1" smtClean="0">
                                <a:solidFill>
                                  <a:srgbClr val="000000"/>
                                </a:solidFill>
                                <a:latin typeface="Palatino Linotype" pitchFamily="18" charset="0"/>
                                <a:cs typeface="Arial" charset="0"/>
                              </a:rPr>
                              <a:t>Lỗ</a:t>
                            </a:r>
                            <a:r>
                              <a:rPr lang="en-US" sz="2000" dirty="0" smtClean="0">
                                <a:solidFill>
                                  <a:srgbClr val="000000"/>
                                </a:solidFill>
                                <a:latin typeface="Palatino Linotype" pitchFamily="18" charset="0"/>
                                <a:cs typeface="Arial" charset="0"/>
                              </a:rPr>
                              <a:t> CL TG</a:t>
                            </a:r>
                            <a:endParaRPr lang="en-US" sz="2000" dirty="0">
                              <a:solidFill>
                                <a:srgbClr val="000000"/>
                              </a:solidFill>
                              <a:latin typeface="Palatino Linotype" pitchFamily="18" charset="0"/>
                              <a:cs typeface="Arial" charset="0"/>
                            </a:endParaRPr>
                          </a:p>
                        </p:txBody>
                      </p:sp>
                      <p:grpSp>
                        <p:nvGrpSpPr>
                          <p:cNvPr id="11" name="Group 40"/>
                          <p:cNvGrpSpPr>
                            <a:grpSpLocks/>
                          </p:cNvGrpSpPr>
                          <p:nvPr/>
                        </p:nvGrpSpPr>
                        <p:grpSpPr bwMode="auto">
                          <a:xfrm>
                            <a:off x="1041400" y="2741241"/>
                            <a:ext cx="8245479" cy="3547239"/>
                            <a:chOff x="1041400" y="2741241"/>
                            <a:chExt cx="8245479" cy="3547239"/>
                          </a:xfrm>
                        </p:grpSpPr>
                        <p:sp>
                          <p:nvSpPr>
                            <p:cNvPr id="17" name="TextBox 11"/>
                            <p:cNvSpPr txBox="1">
                              <a:spLocks noChangeArrowheads="1"/>
                            </p:cNvSpPr>
                            <p:nvPr/>
                          </p:nvSpPr>
                          <p:spPr bwMode="auto">
                            <a:xfrm>
                              <a:off x="5072066" y="2741241"/>
                              <a:ext cx="421481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121,128,221,222,228</a:t>
                              </a:r>
                              <a:endParaRPr lang="en-US" sz="2000" b="1" dirty="0">
                                <a:solidFill>
                                  <a:srgbClr val="000000"/>
                                </a:solidFill>
                                <a:latin typeface="Palatino Linotype" pitchFamily="18" charset="0"/>
                              </a:endParaRPr>
                            </a:p>
                          </p:txBody>
                        </p:sp>
                        <p:grpSp>
                          <p:nvGrpSpPr>
                            <p:cNvPr id="12" name="Group 35"/>
                            <p:cNvGrpSpPr>
                              <a:grpSpLocks/>
                            </p:cNvGrpSpPr>
                            <p:nvPr/>
                          </p:nvGrpSpPr>
                          <p:grpSpPr bwMode="auto">
                            <a:xfrm>
                              <a:off x="1041400" y="2766121"/>
                              <a:ext cx="5530851" cy="3522359"/>
                              <a:chOff x="1041400" y="2766121"/>
                              <a:chExt cx="5530851" cy="3522359"/>
                            </a:xfrm>
                          </p:grpSpPr>
                          <p:cxnSp>
                            <p:nvCxnSpPr>
                              <p:cNvPr id="19" name="Straight Arrow Connector 18"/>
                              <p:cNvCxnSpPr/>
                              <p:nvPr/>
                            </p:nvCxnSpPr>
                            <p:spPr>
                              <a:xfrm>
                                <a:off x="2643187" y="3859957"/>
                                <a:ext cx="3929064" cy="1587"/>
                              </a:xfrm>
                              <a:prstGeom prst="straightConnector1">
                                <a:avLst/>
                              </a:prstGeom>
                              <a:ln>
                                <a:solidFill>
                                  <a:schemeClr val="tx1"/>
                                </a:solidFill>
                                <a:headEnd type="stealth"/>
                                <a:tailEnd type="arrow"/>
                              </a:ln>
                            </p:spPr>
                            <p:style>
                              <a:lnRef idx="1">
                                <a:schemeClr val="accent1"/>
                              </a:lnRef>
                              <a:fillRef idx="0">
                                <a:schemeClr val="accent1"/>
                              </a:fillRef>
                              <a:effectRef idx="0">
                                <a:schemeClr val="accent1"/>
                              </a:effectRef>
                              <a:fontRef idx="minor">
                                <a:schemeClr val="tx1"/>
                              </a:fontRef>
                            </p:style>
                          </p:cxnSp>
                          <p:grpSp>
                            <p:nvGrpSpPr>
                              <p:cNvPr id="13" name="Group 33"/>
                              <p:cNvGrpSpPr>
                                <a:grpSpLocks/>
                              </p:cNvGrpSpPr>
                              <p:nvPr/>
                            </p:nvGrpSpPr>
                            <p:grpSpPr bwMode="auto">
                              <a:xfrm>
                                <a:off x="1041400" y="2766121"/>
                                <a:ext cx="3445202" cy="3522359"/>
                                <a:chOff x="1041400" y="2766121"/>
                                <a:chExt cx="3445202" cy="3522359"/>
                              </a:xfrm>
                            </p:grpSpPr>
                            <p:cxnSp>
                              <p:nvCxnSpPr>
                                <p:cNvPr id="22" name="Straight Connector 21"/>
                                <p:cNvCxnSpPr/>
                                <p:nvPr/>
                              </p:nvCxnSpPr>
                              <p:spPr>
                                <a:xfrm>
                                  <a:off x="1785937" y="3142512"/>
                                  <a:ext cx="1571625" cy="1587"/>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945575" y="3836942"/>
                                  <a:ext cx="1288863"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915412" y="5644842"/>
                                  <a:ext cx="1285688"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5"/>
                                <p:cNvSpPr txBox="1">
                                  <a:spLocks noChangeArrowheads="1"/>
                                </p:cNvSpPr>
                                <p:nvPr/>
                              </p:nvSpPr>
                              <p:spPr bwMode="auto">
                                <a:xfrm>
                                  <a:off x="1041400" y="2766121"/>
                                  <a:ext cx="305276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111(2), 112(2)</a:t>
                                  </a:r>
                                  <a:endParaRPr lang="en-US" sz="2000" b="1" dirty="0">
                                    <a:solidFill>
                                      <a:srgbClr val="000000"/>
                                    </a:solidFill>
                                    <a:latin typeface="Palatino Linotype" pitchFamily="18" charset="0"/>
                                  </a:endParaRPr>
                                </a:p>
                              </p:txBody>
                            </p:sp>
                            <p:sp>
                              <p:nvSpPr>
                                <p:cNvPr id="26" name="TextBox 26"/>
                                <p:cNvSpPr txBox="1">
                                  <a:spLocks noChangeArrowheads="1"/>
                                </p:cNvSpPr>
                                <p:nvPr/>
                              </p:nvSpPr>
                              <p:spPr bwMode="auto">
                                <a:xfrm>
                                  <a:off x="1500188" y="4589832"/>
                                  <a:ext cx="2370137" cy="400050"/>
                                </a:xfrm>
                                <a:prstGeom prst="rect">
                                  <a:avLst/>
                                </a:prstGeom>
                                <a:noFill/>
                                <a:ln w="9525">
                                  <a:noFill/>
                                  <a:miter lim="800000"/>
                                  <a:headEnd/>
                                  <a:tailEnd/>
                                </a:ln>
                              </p:spPr>
                              <p:txBody>
                                <a:bodyPr>
                                  <a:spAutoFit/>
                                </a:bodyPr>
                                <a:lstStyle/>
                                <a:p>
                                  <a:pPr algn="ctr"/>
                                  <a:r>
                                    <a:rPr lang="en-US" sz="2000" b="1" dirty="0" smtClean="0">
                                      <a:solidFill>
                                        <a:srgbClr val="000000"/>
                                      </a:solidFill>
                                      <a:latin typeface="Palatino Linotype" pitchFamily="18" charset="0"/>
                                    </a:rPr>
                                    <a:t>TK 515</a:t>
                                  </a:r>
                                  <a:endParaRPr lang="en-US" sz="2000" b="1" dirty="0">
                                    <a:solidFill>
                                      <a:srgbClr val="000000"/>
                                    </a:solidFill>
                                    <a:latin typeface="Palatino Linotype" pitchFamily="18" charset="0"/>
                                  </a:endParaRPr>
                                </a:p>
                              </p:txBody>
                            </p:sp>
                            <p:sp>
                              <p:nvSpPr>
                                <p:cNvPr id="27" name="TextBox 35"/>
                                <p:cNvSpPr txBox="1">
                                  <a:spLocks noChangeArrowheads="1"/>
                                </p:cNvSpPr>
                                <p:nvPr/>
                              </p:nvSpPr>
                              <p:spPr bwMode="auto">
                                <a:xfrm>
                                  <a:off x="2497464" y="3937377"/>
                                  <a:ext cx="1989138" cy="400050"/>
                                </a:xfrm>
                                <a:prstGeom prst="rect">
                                  <a:avLst/>
                                </a:prstGeom>
                                <a:noFill/>
                                <a:ln w="9525">
                                  <a:noFill/>
                                  <a:miter lim="800000"/>
                                  <a:headEnd/>
                                  <a:tailEnd/>
                                </a:ln>
                              </p:spPr>
                              <p:txBody>
                                <a:bodyPr>
                                  <a:spAutoFit/>
                                </a:bodyPr>
                                <a:lstStyle/>
                                <a:p>
                                  <a:pPr algn="ctr"/>
                                  <a:r>
                                    <a:rPr lang="en-US" sz="2000" dirty="0" smtClean="0">
                                      <a:solidFill>
                                        <a:srgbClr val="000000"/>
                                      </a:solidFill>
                                      <a:latin typeface="Palatino Linotype" pitchFamily="18" charset="0"/>
                                      <a:cs typeface="Arial" charset="0"/>
                                    </a:rPr>
                                    <a:t>TG </a:t>
                                  </a:r>
                                  <a:r>
                                    <a:rPr lang="en-US" sz="2000" dirty="0" err="1" smtClean="0">
                                      <a:solidFill>
                                        <a:srgbClr val="000000"/>
                                      </a:solidFill>
                                      <a:latin typeface="Palatino Linotype" pitchFamily="18" charset="0"/>
                                      <a:cs typeface="Arial" charset="0"/>
                                    </a:rPr>
                                    <a:t>ghi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sổ</a:t>
                                  </a:r>
                                  <a:endParaRPr lang="en-US" sz="2000" dirty="0">
                                    <a:solidFill>
                                      <a:srgbClr val="000000"/>
                                    </a:solidFill>
                                    <a:latin typeface="Palatino Linotype" pitchFamily="18" charset="0"/>
                                    <a:cs typeface="Arial" charset="0"/>
                                  </a:endParaRPr>
                                </a:p>
                              </p:txBody>
                            </p:sp>
                            <p:sp>
                              <p:nvSpPr>
                                <p:cNvPr id="28" name="TextBox 36"/>
                                <p:cNvSpPr txBox="1">
                                  <a:spLocks noChangeArrowheads="1"/>
                                </p:cNvSpPr>
                                <p:nvPr/>
                              </p:nvSpPr>
                              <p:spPr bwMode="auto">
                                <a:xfrm>
                                  <a:off x="2576499" y="5407497"/>
                                  <a:ext cx="1500187" cy="400052"/>
                                </a:xfrm>
                                <a:prstGeom prst="rect">
                                  <a:avLst/>
                                </a:prstGeom>
                                <a:noFill/>
                                <a:ln w="9525">
                                  <a:noFill/>
                                  <a:miter lim="800000"/>
                                  <a:headEnd/>
                                  <a:tailEnd/>
                                </a:ln>
                              </p:spPr>
                              <p:txBody>
                                <a:bodyPr>
                                  <a:spAutoFit/>
                                </a:bodyPr>
                                <a:lstStyle/>
                                <a:p>
                                  <a:pPr algn="ctr"/>
                                  <a:r>
                                    <a:rPr lang="en-US" sz="2000" dirty="0" err="1" smtClean="0">
                                      <a:solidFill>
                                        <a:srgbClr val="000000"/>
                                      </a:solidFill>
                                      <a:latin typeface="Palatino Linotype" pitchFamily="18" charset="0"/>
                                      <a:cs typeface="Arial" charset="0"/>
                                    </a:rPr>
                                    <a:t>Lãi</a:t>
                                  </a:r>
                                  <a:r>
                                    <a:rPr lang="en-US" sz="2000" dirty="0" smtClean="0">
                                      <a:solidFill>
                                        <a:srgbClr val="000000"/>
                                      </a:solidFill>
                                      <a:latin typeface="Palatino Linotype" pitchFamily="18" charset="0"/>
                                      <a:cs typeface="Arial" charset="0"/>
                                    </a:rPr>
                                    <a:t> CL TG</a:t>
                                  </a:r>
                                  <a:endParaRPr lang="en-US" sz="2000" dirty="0">
                                    <a:solidFill>
                                      <a:srgbClr val="000000"/>
                                    </a:solidFill>
                                    <a:latin typeface="Palatino Linotype" pitchFamily="18" charset="0"/>
                                    <a:cs typeface="Arial" charset="0"/>
                                  </a:endParaRPr>
                                </a:p>
                              </p:txBody>
                            </p:sp>
                          </p:grpSp>
                        </p:grpSp>
                      </p:grpSp>
                    </p:grpSp>
                  </p:grpSp>
                  <p:sp>
                    <p:nvSpPr>
                      <p:cNvPr id="47" name="TextBox 38"/>
                      <p:cNvSpPr txBox="1">
                        <a:spLocks noChangeArrowheads="1"/>
                      </p:cNvSpPr>
                      <p:nvPr/>
                    </p:nvSpPr>
                    <p:spPr bwMode="auto">
                      <a:xfrm>
                        <a:off x="5037165" y="3172202"/>
                        <a:ext cx="2143140" cy="707886"/>
                      </a:xfrm>
                      <a:prstGeom prst="rect">
                        <a:avLst/>
                      </a:prstGeom>
                      <a:noFill/>
                      <a:ln w="9525">
                        <a:noFill/>
                        <a:miter lim="800000"/>
                        <a:headEnd/>
                        <a:tailEnd/>
                      </a:ln>
                    </p:spPr>
                    <p:txBody>
                      <a:bodyPr wrap="square">
                        <a:spAutoFit/>
                      </a:bodyPr>
                      <a:lstStyle/>
                      <a:p>
                        <a:pPr algn="ctr"/>
                        <a:r>
                          <a:rPr lang="en-US" sz="2000" dirty="0" smtClean="0">
                            <a:solidFill>
                              <a:srgbClr val="000000"/>
                            </a:solidFill>
                            <a:latin typeface="Palatino Linotype" pitchFamily="18" charset="0"/>
                            <a:cs typeface="Arial" charset="0"/>
                          </a:rPr>
                          <a:t>TG </a:t>
                        </a:r>
                        <a:r>
                          <a:rPr lang="en-US" sz="2000" dirty="0" err="1" smtClean="0">
                            <a:solidFill>
                              <a:srgbClr val="000000"/>
                            </a:solidFill>
                            <a:latin typeface="Palatino Linotype" pitchFamily="18" charset="0"/>
                            <a:cs typeface="Arial" charset="0"/>
                          </a:rPr>
                          <a:t>thực</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tế</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ngày</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giao</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dịch</a:t>
                        </a:r>
                        <a:endParaRPr lang="en-US" sz="2000" dirty="0">
                          <a:solidFill>
                            <a:srgbClr val="000000"/>
                          </a:solidFill>
                          <a:latin typeface="Palatino Linotype" pitchFamily="18" charset="0"/>
                          <a:cs typeface="Arial" charset="0"/>
                        </a:endParaRPr>
                      </a:p>
                    </p:txBody>
                  </p:sp>
                </p:grpSp>
              </p:grpSp>
              <p:sp>
                <p:nvSpPr>
                  <p:cNvPr id="49" name="TextBox 38"/>
                  <p:cNvSpPr txBox="1">
                    <a:spLocks noChangeArrowheads="1"/>
                  </p:cNvSpPr>
                  <p:nvPr/>
                </p:nvSpPr>
                <p:spPr bwMode="auto">
                  <a:xfrm>
                    <a:off x="2867012" y="2743138"/>
                    <a:ext cx="4143404" cy="400110"/>
                  </a:xfrm>
                  <a:prstGeom prst="rect">
                    <a:avLst/>
                  </a:prstGeom>
                  <a:noFill/>
                  <a:ln w="9525">
                    <a:noFill/>
                    <a:miter lim="800000"/>
                    <a:headEnd/>
                    <a:tailEnd/>
                  </a:ln>
                </p:spPr>
                <p:txBody>
                  <a:bodyPr wrap="square">
                    <a:spAutoFit/>
                  </a:bodyPr>
                  <a:lstStyle/>
                  <a:p>
                    <a:pPr algn="ctr"/>
                    <a:r>
                      <a:rPr lang="en-US" sz="2000" i="1" dirty="0" err="1" smtClean="0">
                        <a:solidFill>
                          <a:srgbClr val="000000"/>
                        </a:solidFill>
                        <a:latin typeface="Palatino Linotype" pitchFamily="18" charset="0"/>
                        <a:cs typeface="Arial" charset="0"/>
                      </a:rPr>
                      <a:t>Xuất</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ngoại</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tệ</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đầu</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tư</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tài</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chính</a:t>
                    </a:r>
                    <a:endParaRPr lang="en-US" sz="2000" i="1" dirty="0">
                      <a:solidFill>
                        <a:srgbClr val="000000"/>
                      </a:solidFill>
                      <a:latin typeface="Palatino Linotype" pitchFamily="18" charset="0"/>
                      <a:cs typeface="Arial" charset="0"/>
                    </a:endParaRPr>
                  </a:p>
                </p:txBody>
              </p:sp>
            </p:grpSp>
            <p:cxnSp>
              <p:nvCxnSpPr>
                <p:cNvPr id="51" name="Straight Connector 50"/>
                <p:cNvCxnSpPr/>
                <p:nvPr/>
              </p:nvCxnSpPr>
              <p:spPr>
                <a:xfrm>
                  <a:off x="5143504" y="2713032"/>
                  <a:ext cx="114300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7" name="Straight Connector 66"/>
              <p:cNvCxnSpPr/>
              <p:nvPr/>
            </p:nvCxnSpPr>
            <p:spPr>
              <a:xfrm rot="5400000">
                <a:off x="4214810" y="4214818"/>
                <a:ext cx="3000396"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4" name="Straight Connector 43"/>
            <p:cNvCxnSpPr/>
            <p:nvPr/>
          </p:nvCxnSpPr>
          <p:spPr bwMode="auto">
            <a:xfrm>
              <a:off x="357169" y="4572008"/>
              <a:ext cx="1571625" cy="1611"/>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 name="Rectangle 5"/>
          <p:cNvSpPr>
            <a:spLocks noChangeArrowheads="1"/>
          </p:cNvSpPr>
          <p:nvPr/>
        </p:nvSpPr>
        <p:spPr bwMode="auto">
          <a:xfrm>
            <a:off x="381000" y="76200"/>
            <a:ext cx="8534400" cy="504112"/>
          </a:xfrm>
          <a:prstGeom prst="rect">
            <a:avLst/>
          </a:prstGeom>
          <a:noFill/>
          <a:ln w="12700">
            <a:noFill/>
            <a:miter lim="800000"/>
            <a:headEnd/>
            <a:tailEnd/>
          </a:ln>
        </p:spPr>
        <p:txBody>
          <a:bodyPr lIns="90488" tIns="44450" rIns="90488" bIns="44450">
            <a:spAutoFit/>
          </a:bodyPr>
          <a:lstStyle/>
          <a:p>
            <a:pPr algn="ctr" eaLnBrk="0" hangingPunct="0">
              <a:lnSpc>
                <a:spcPct val="120000"/>
              </a:lnSpc>
              <a:buClr>
                <a:srgbClr val="CC3300"/>
              </a:buClr>
            </a:pPr>
            <a:r>
              <a:rPr lang="en-US" sz="2400" b="1" dirty="0" smtClean="0">
                <a:latin typeface="Palatino Linotype" pitchFamily="18" charset="0"/>
              </a:rPr>
              <a:t>1.3.1. </a:t>
            </a:r>
            <a:r>
              <a:rPr lang="en-US" sz="2400" b="1" dirty="0" err="1" smtClean="0">
                <a:latin typeface="Palatino Linotype" pitchFamily="18" charset="0"/>
              </a:rPr>
              <a:t>Kế</a:t>
            </a:r>
            <a:r>
              <a:rPr lang="en-US" sz="2400" b="1" dirty="0" smtClean="0">
                <a:latin typeface="Palatino Linotype" pitchFamily="18" charset="0"/>
              </a:rPr>
              <a:t> </a:t>
            </a:r>
            <a:r>
              <a:rPr lang="en-US" sz="2400" b="1" dirty="0" err="1" smtClean="0">
                <a:latin typeface="Palatino Linotype" pitchFamily="18" charset="0"/>
              </a:rPr>
              <a:t>toán</a:t>
            </a:r>
            <a:r>
              <a:rPr lang="en-US" sz="2400" b="1" dirty="0" smtClean="0">
                <a:latin typeface="Palatino Linotype" pitchFamily="18" charset="0"/>
              </a:rPr>
              <a:t> </a:t>
            </a:r>
            <a:r>
              <a:rPr lang="en-US" sz="2400" b="1" dirty="0" err="1" smtClean="0">
                <a:latin typeface="Palatino Linotype" pitchFamily="18" charset="0"/>
              </a:rPr>
              <a:t>các</a:t>
            </a:r>
            <a:r>
              <a:rPr lang="en-US" sz="2400" b="1" dirty="0" smtClean="0">
                <a:latin typeface="Palatino Linotype" pitchFamily="18" charset="0"/>
              </a:rPr>
              <a:t> </a:t>
            </a:r>
            <a:r>
              <a:rPr lang="en-US" sz="2400" b="1" dirty="0" err="1" smtClean="0">
                <a:latin typeface="Palatino Linotype" pitchFamily="18" charset="0"/>
              </a:rPr>
              <a:t>giao</a:t>
            </a:r>
            <a:r>
              <a:rPr lang="en-US" sz="2400" b="1" dirty="0" smtClean="0">
                <a:latin typeface="Palatino Linotype" pitchFamily="18" charset="0"/>
              </a:rPr>
              <a:t> </a:t>
            </a:r>
            <a:r>
              <a:rPr lang="en-US" sz="2400" b="1" dirty="0" err="1" smtClean="0">
                <a:latin typeface="Palatino Linotype" pitchFamily="18" charset="0"/>
              </a:rPr>
              <a:t>dịch</a:t>
            </a:r>
            <a:r>
              <a:rPr lang="en-US" sz="2400" b="1" dirty="0" smtClean="0">
                <a:latin typeface="Palatino Linotype" pitchFamily="18" charset="0"/>
              </a:rPr>
              <a:t> </a:t>
            </a:r>
            <a:r>
              <a:rPr lang="en-US" sz="2400" b="1" dirty="0" err="1" smtClean="0">
                <a:latin typeface="Palatino Linotype" pitchFamily="18" charset="0"/>
              </a:rPr>
              <a:t>bằng</a:t>
            </a:r>
            <a:r>
              <a:rPr lang="en-US" sz="2400" b="1" dirty="0" smtClean="0">
                <a:latin typeface="Palatino Linotype" pitchFamily="18" charset="0"/>
              </a:rPr>
              <a:t> </a:t>
            </a:r>
            <a:r>
              <a:rPr lang="en-US" sz="2400" b="1" dirty="0" err="1" smtClean="0">
                <a:latin typeface="Palatino Linotype" pitchFamily="18" charset="0"/>
              </a:rPr>
              <a:t>ngoại</a:t>
            </a:r>
            <a:r>
              <a:rPr lang="en-US" sz="2400" b="1" dirty="0" smtClean="0">
                <a:latin typeface="Palatino Linotype" pitchFamily="18" charset="0"/>
              </a:rPr>
              <a:t> </a:t>
            </a:r>
            <a:r>
              <a:rPr lang="en-US" sz="2400" b="1" dirty="0" err="1" smtClean="0">
                <a:latin typeface="Palatino Linotype" pitchFamily="18" charset="0"/>
              </a:rPr>
              <a:t>tệ</a:t>
            </a:r>
            <a:r>
              <a:rPr lang="en-US" sz="2400" b="1" dirty="0" smtClean="0">
                <a:latin typeface="Palatino Linotype" pitchFamily="18" charset="0"/>
              </a:rPr>
              <a:t> </a:t>
            </a:r>
            <a:r>
              <a:rPr lang="en-US" sz="2400" b="1" dirty="0" err="1" smtClean="0">
                <a:latin typeface="Palatino Linotype" pitchFamily="18" charset="0"/>
              </a:rPr>
              <a:t>phát</a:t>
            </a:r>
            <a:r>
              <a:rPr lang="en-US" sz="2400" b="1" dirty="0" smtClean="0">
                <a:latin typeface="Palatino Linotype" pitchFamily="18" charset="0"/>
              </a:rPr>
              <a:t> </a:t>
            </a:r>
            <a:r>
              <a:rPr lang="en-US" sz="2400" b="1" dirty="0" err="1" smtClean="0">
                <a:latin typeface="Palatino Linotype" pitchFamily="18" charset="0"/>
              </a:rPr>
              <a:t>sinh</a:t>
            </a:r>
            <a:r>
              <a:rPr lang="en-US" sz="2400" b="1" dirty="0" smtClean="0">
                <a:latin typeface="Palatino Linotype" pitchFamily="18" charset="0"/>
              </a:rPr>
              <a:t> </a:t>
            </a:r>
            <a:r>
              <a:rPr lang="en-US" sz="2400" b="1" dirty="0" err="1" smtClean="0">
                <a:latin typeface="Palatino Linotype" pitchFamily="18" charset="0"/>
              </a:rPr>
              <a:t>trong</a:t>
            </a:r>
            <a:r>
              <a:rPr lang="en-US" sz="2400" b="1" dirty="0" smtClean="0">
                <a:latin typeface="Palatino Linotype" pitchFamily="18" charset="0"/>
              </a:rPr>
              <a:t> </a:t>
            </a:r>
            <a:r>
              <a:rPr lang="en-US" sz="2400" b="1" dirty="0" err="1" smtClean="0">
                <a:latin typeface="Palatino Linotype" pitchFamily="18" charset="0"/>
              </a:rPr>
              <a:t>kỳ</a:t>
            </a:r>
            <a:endParaRPr lang="en-US" sz="2200" b="1" dirty="0">
              <a:latin typeface="Palatino Linotyp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785810"/>
          </a:xfrm>
        </p:spPr>
        <p:txBody>
          <a:bodyPr>
            <a:normAutofit/>
          </a:bodyPr>
          <a:lstStyle/>
          <a:p>
            <a:r>
              <a:rPr lang="en-US" sz="2800" dirty="0" smtClean="0">
                <a:solidFill>
                  <a:schemeClr val="tx1"/>
                </a:solidFill>
                <a:latin typeface="Palatino Linotype" pitchFamily="18" charset="0"/>
              </a:rPr>
              <a:t>MỤC ĐÍCH NGHIÊN CỨU</a:t>
            </a:r>
            <a:endParaRPr lang="en-US" sz="2800" dirty="0">
              <a:solidFill>
                <a:schemeClr val="tx1"/>
              </a:solidFill>
              <a:latin typeface="Palatino Linotype" pitchFamily="18" charset="0"/>
            </a:endParaRPr>
          </a:p>
        </p:txBody>
      </p:sp>
      <p:sp>
        <p:nvSpPr>
          <p:cNvPr id="3" name="Content Placeholder 2"/>
          <p:cNvSpPr>
            <a:spLocks noGrp="1"/>
          </p:cNvSpPr>
          <p:nvPr>
            <p:ph idx="1"/>
          </p:nvPr>
        </p:nvSpPr>
        <p:spPr>
          <a:xfrm>
            <a:off x="214282" y="1142984"/>
            <a:ext cx="8715436" cy="5181616"/>
          </a:xfrm>
        </p:spPr>
        <p:txBody>
          <a:bodyPr>
            <a:normAutofit fontScale="92500" lnSpcReduction="20000"/>
          </a:bodyPr>
          <a:lstStyle/>
          <a:p>
            <a:pPr algn="just">
              <a:lnSpc>
                <a:spcPct val="150000"/>
              </a:lnSpc>
              <a:spcBef>
                <a:spcPts val="0"/>
              </a:spcBef>
            </a:pPr>
            <a:r>
              <a:rPr lang="en-US" dirty="0" err="1" smtClean="0">
                <a:latin typeface="Palatino Linotype" pitchFamily="18" charset="0"/>
              </a:rPr>
              <a:t>Giúp</a:t>
            </a:r>
            <a:r>
              <a:rPr lang="en-US" dirty="0" smtClean="0">
                <a:latin typeface="Palatino Linotype" pitchFamily="18" charset="0"/>
              </a:rPr>
              <a:t> </a:t>
            </a:r>
            <a:r>
              <a:rPr lang="en-US" dirty="0" err="1" smtClean="0">
                <a:latin typeface="Palatino Linotype" pitchFamily="18" charset="0"/>
              </a:rPr>
              <a:t>cho</a:t>
            </a:r>
            <a:r>
              <a:rPr lang="en-US" dirty="0" smtClean="0">
                <a:latin typeface="Palatino Linotype" pitchFamily="18" charset="0"/>
              </a:rPr>
              <a:t> </a:t>
            </a:r>
            <a:r>
              <a:rPr lang="en-US" dirty="0" err="1" smtClean="0">
                <a:latin typeface="Palatino Linotype" pitchFamily="18" charset="0"/>
              </a:rPr>
              <a:t>người</a:t>
            </a:r>
            <a:r>
              <a:rPr lang="en-US" dirty="0" smtClean="0">
                <a:latin typeface="Palatino Linotype" pitchFamily="18" charset="0"/>
              </a:rPr>
              <a:t> </a:t>
            </a:r>
            <a:r>
              <a:rPr lang="en-US" dirty="0" err="1" smtClean="0">
                <a:latin typeface="Palatino Linotype" pitchFamily="18" charset="0"/>
              </a:rPr>
              <a:t>học</a:t>
            </a:r>
            <a:r>
              <a:rPr lang="en-US" dirty="0" smtClean="0">
                <a:latin typeface="Palatino Linotype" pitchFamily="18" charset="0"/>
              </a:rPr>
              <a:t> </a:t>
            </a:r>
            <a:r>
              <a:rPr lang="en-US" dirty="0" err="1" smtClean="0">
                <a:latin typeface="Palatino Linotype" pitchFamily="18" charset="0"/>
              </a:rPr>
              <a:t>hiểu</a:t>
            </a:r>
            <a:r>
              <a:rPr lang="en-US" dirty="0" smtClean="0">
                <a:latin typeface="Palatino Linotype" pitchFamily="18" charset="0"/>
              </a:rPr>
              <a:t> </a:t>
            </a:r>
            <a:r>
              <a:rPr lang="en-US" dirty="0" err="1" smtClean="0">
                <a:latin typeface="Palatino Linotype" pitchFamily="18" charset="0"/>
              </a:rPr>
              <a:t>được</a:t>
            </a:r>
            <a:r>
              <a:rPr lang="en-US" dirty="0" smtClean="0">
                <a:latin typeface="Palatino Linotype" pitchFamily="18" charset="0"/>
              </a:rPr>
              <a:t> </a:t>
            </a:r>
            <a:r>
              <a:rPr lang="en-US" dirty="0" err="1" smtClean="0">
                <a:latin typeface="Palatino Linotype" pitchFamily="18" charset="0"/>
              </a:rPr>
              <a:t>các</a:t>
            </a:r>
            <a:r>
              <a:rPr lang="en-US" dirty="0" smtClean="0">
                <a:latin typeface="Palatino Linotype" pitchFamily="18" charset="0"/>
              </a:rPr>
              <a:t> </a:t>
            </a:r>
            <a:r>
              <a:rPr lang="vi-VN" dirty="0" smtClean="0">
                <a:latin typeface="Palatino Linotype" pitchFamily="18" charset="0"/>
              </a:rPr>
              <a:t>quy định và hướng dẫn các nguyên tắc và phương pháp kế toán những ảnh hưởng do thay đổi tỷ giá hối đoái trong trường hợp doanh nghiệp có các giao dịch bằng ngoại tệ </a:t>
            </a:r>
            <a:endParaRPr lang="en-US" dirty="0" smtClean="0">
              <a:latin typeface="Palatino Linotype" pitchFamily="18" charset="0"/>
            </a:endParaRPr>
          </a:p>
          <a:p>
            <a:pPr algn="just">
              <a:lnSpc>
                <a:spcPct val="150000"/>
              </a:lnSpc>
              <a:spcBef>
                <a:spcPts val="0"/>
              </a:spcBef>
            </a:pPr>
            <a:r>
              <a:rPr lang="vi-VN" kern="0" dirty="0" smtClean="0">
                <a:latin typeface="Palatino Linotype" pitchFamily="18" charset="0"/>
                <a:cs typeface="Times New Roman" pitchFamily="18" charset="0"/>
              </a:rPr>
              <a:t>Giúp cho người học có khả năng vận dụng để thu thập xử lí thông tin </a:t>
            </a:r>
            <a:r>
              <a:rPr lang="en-US" kern="0" dirty="0" err="1" smtClean="0">
                <a:latin typeface="Palatino Linotype" pitchFamily="18" charset="0"/>
                <a:cs typeface="Times New Roman" pitchFamily="18" charset="0"/>
              </a:rPr>
              <a:t>về</a:t>
            </a:r>
            <a:r>
              <a:rPr lang="en-US" kern="0" dirty="0" smtClean="0">
                <a:latin typeface="Palatino Linotype" pitchFamily="18" charset="0"/>
                <a:cs typeface="Times New Roman" pitchFamily="18" charset="0"/>
              </a:rPr>
              <a:t> </a:t>
            </a:r>
            <a:r>
              <a:rPr lang="vi-VN" dirty="0" smtClean="0">
                <a:latin typeface="Palatino Linotype" pitchFamily="18" charset="0"/>
              </a:rPr>
              <a:t>kế toán những ảnh hưởng do thay đổi tỷ giá hối đoái trong trường hợp doanh nghiệp có các giao dịch bằng ngoại tệ </a:t>
            </a:r>
            <a:endParaRPr lang="en-US" dirty="0" smtClean="0">
              <a:latin typeface="Palatino Linotype" pitchFamily="18" charset="0"/>
            </a:endParaRPr>
          </a:p>
          <a:p>
            <a:pPr algn="just">
              <a:lnSpc>
                <a:spcPct val="150000"/>
              </a:lnSpc>
              <a:spcBef>
                <a:spcPts val="0"/>
              </a:spcBef>
            </a:pPr>
            <a:r>
              <a:rPr lang="vi-VN" kern="0" dirty="0" smtClean="0">
                <a:latin typeface="Palatino Linotype" pitchFamily="18" charset="0"/>
                <a:cs typeface="Times New Roman" pitchFamily="18" charset="0"/>
              </a:rPr>
              <a:t>Vận dụng đ</a:t>
            </a:r>
            <a:r>
              <a:rPr lang="en-US" kern="0" dirty="0" smtClean="0">
                <a:latin typeface="Palatino Linotype" pitchFamily="18" charset="0"/>
                <a:cs typeface="Times New Roman" pitchFamily="18" charset="0"/>
              </a:rPr>
              <a:t>ể</a:t>
            </a:r>
            <a:r>
              <a:rPr lang="vi-VN" kern="0" dirty="0" smtClean="0">
                <a:latin typeface="Palatino Linotype" pitchFamily="18" charset="0"/>
                <a:cs typeface="Times New Roman" pitchFamily="18" charset="0"/>
              </a:rPr>
              <a:t> giải quyết bài tập tình huống, giúp cho SV khi đến thực tập tại các DN nắm bắt</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được</a:t>
            </a:r>
            <a:r>
              <a:rPr lang="vi-VN" kern="0" dirty="0" smtClean="0">
                <a:latin typeface="Palatino Linotype" pitchFamily="18" charset="0"/>
                <a:cs typeface="Times New Roman" pitchFamily="18" charset="0"/>
              </a:rPr>
              <a:t> công việ</a:t>
            </a:r>
            <a:r>
              <a:rPr lang="en-US" kern="0" dirty="0" smtClean="0">
                <a:latin typeface="Palatino Linotype" pitchFamily="18" charset="0"/>
                <a:cs typeface="Times New Roman" pitchFamily="18" charset="0"/>
              </a:rPr>
              <a:t>c</a:t>
            </a:r>
            <a:endParaRPr lang="en-US" kern="0" dirty="0" smtClean="0">
              <a:solidFill>
                <a:srgbClr val="000066"/>
              </a:solidFill>
              <a:latin typeface="Palatino Linotype" pitchFamily="18" charset="0"/>
              <a:cs typeface="Times New Roman" pitchFamily="18" charset="0"/>
            </a:endParaRPr>
          </a:p>
          <a:p>
            <a:pPr algn="just">
              <a:lnSpc>
                <a:spcPct val="150000"/>
              </a:lnSpc>
              <a:spcBef>
                <a:spcPts val="0"/>
              </a:spcBef>
            </a:pPr>
            <a:endParaRPr lang="vi-VN" dirty="0" smtClean="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Copyright  Bộ môn KTTC- Khoa Kế toán - HVTC</a:t>
            </a:r>
            <a:endParaRPr lang="en-US"/>
          </a:p>
        </p:txBody>
      </p:sp>
      <p:sp>
        <p:nvSpPr>
          <p:cNvPr id="3" name="Slide Number Placeholder 2"/>
          <p:cNvSpPr>
            <a:spLocks noGrp="1"/>
          </p:cNvSpPr>
          <p:nvPr>
            <p:ph type="sldNum" sz="quarter" idx="12"/>
          </p:nvPr>
        </p:nvSpPr>
        <p:spPr/>
        <p:txBody>
          <a:bodyPr/>
          <a:lstStyle/>
          <a:p>
            <a:fld id="{515BE236-A55D-4E54-AEC4-A49F30DAC288}" type="slidenum">
              <a:rPr lang="en-US" smtClean="0"/>
              <a:pPr/>
              <a:t>40</a:t>
            </a:fld>
            <a:endParaRPr lang="en-US"/>
          </a:p>
        </p:txBody>
      </p:sp>
      <p:sp>
        <p:nvSpPr>
          <p:cNvPr id="58" name="TextBox 57"/>
          <p:cNvSpPr txBox="1"/>
          <p:nvPr/>
        </p:nvSpPr>
        <p:spPr>
          <a:xfrm>
            <a:off x="485776" y="1087923"/>
            <a:ext cx="7658124" cy="43088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defRPr/>
            </a:pPr>
            <a:r>
              <a:rPr lang="en-US" sz="2200" i="1" dirty="0" err="1">
                <a:solidFill>
                  <a:schemeClr val="tx1"/>
                </a:solidFill>
                <a:latin typeface="Palatino Linotype" pitchFamily="18" charset="0"/>
                <a:cs typeface="Arial" charset="0"/>
              </a:rPr>
              <a:t>Sơ</a:t>
            </a:r>
            <a:r>
              <a:rPr lang="en-US" sz="2200" i="1" dirty="0">
                <a:solidFill>
                  <a:schemeClr val="tx1"/>
                </a:solidFill>
                <a:latin typeface="Palatino Linotype" pitchFamily="18" charset="0"/>
                <a:cs typeface="Arial" charset="0"/>
              </a:rPr>
              <a:t> </a:t>
            </a:r>
            <a:r>
              <a:rPr lang="en-US" sz="2200" i="1" dirty="0" err="1">
                <a:solidFill>
                  <a:schemeClr val="tx1"/>
                </a:solidFill>
                <a:latin typeface="Palatino Linotype" pitchFamily="18" charset="0"/>
                <a:cs typeface="Arial" charset="0"/>
              </a:rPr>
              <a:t>đồ</a:t>
            </a:r>
            <a:r>
              <a:rPr lang="en-US" sz="2200" i="1" dirty="0">
                <a:solidFill>
                  <a:schemeClr val="tx1"/>
                </a:solidFill>
                <a:latin typeface="Palatino Linotype" pitchFamily="18" charset="0"/>
                <a:cs typeface="Arial" charset="0"/>
              </a:rPr>
              <a:t> </a:t>
            </a:r>
            <a:r>
              <a:rPr lang="en-US" sz="2200" i="1" dirty="0" smtClean="0">
                <a:solidFill>
                  <a:schemeClr val="tx1"/>
                </a:solidFill>
                <a:latin typeface="Palatino Linotype" pitchFamily="18" charset="0"/>
                <a:cs typeface="Arial" charset="0"/>
              </a:rPr>
              <a:t>8: </a:t>
            </a:r>
            <a:r>
              <a:rPr lang="en-US" sz="2200" i="1" dirty="0" err="1" smtClean="0">
                <a:solidFill>
                  <a:schemeClr val="tx1"/>
                </a:solidFill>
                <a:latin typeface="Palatino Linotype" pitchFamily="18" charset="0"/>
                <a:cs typeface="Arial" charset="0"/>
              </a:rPr>
              <a:t>Trình</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tự</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kế</a:t>
            </a:r>
            <a:r>
              <a:rPr lang="en-US" sz="2200" i="1" dirty="0" smtClean="0">
                <a:solidFill>
                  <a:schemeClr val="tx1"/>
                </a:solidFill>
                <a:latin typeface="Palatino Linotype" pitchFamily="18" charset="0"/>
                <a:cs typeface="Arial" charset="0"/>
              </a:rPr>
              <a:t> </a:t>
            </a:r>
            <a:r>
              <a:rPr lang="en-US" sz="2200" i="1" dirty="0" err="1" smtClean="0">
                <a:solidFill>
                  <a:schemeClr val="tx1"/>
                </a:solidFill>
                <a:latin typeface="Palatino Linotype" pitchFamily="18" charset="0"/>
                <a:cs typeface="Arial" charset="0"/>
              </a:rPr>
              <a:t>toán</a:t>
            </a:r>
            <a:r>
              <a:rPr lang="en-US" sz="2200" i="1" dirty="0" smtClean="0">
                <a:solidFill>
                  <a:schemeClr val="tx1"/>
                </a:solidFill>
                <a:latin typeface="Palatino Linotype" pitchFamily="18" charset="0"/>
                <a:cs typeface="Arial" charset="0"/>
              </a:rPr>
              <a:t> </a:t>
            </a:r>
            <a:r>
              <a:rPr lang="nl-NL" sz="2200" i="1" dirty="0" smtClean="0">
                <a:latin typeface="Palatino Linotype" pitchFamily="18" charset="0"/>
              </a:rPr>
              <a:t>ký cược, ký quỹ bằng ngoại tệ</a:t>
            </a:r>
            <a:endParaRPr lang="en-US" sz="2200" i="1" dirty="0">
              <a:solidFill>
                <a:schemeClr val="tx1"/>
              </a:solidFill>
              <a:latin typeface="Palatino Linotype" pitchFamily="18" charset="0"/>
              <a:cs typeface="Arial" charset="0"/>
            </a:endParaRPr>
          </a:p>
        </p:txBody>
      </p:sp>
      <p:grpSp>
        <p:nvGrpSpPr>
          <p:cNvPr id="4" name="Group 54"/>
          <p:cNvGrpSpPr/>
          <p:nvPr/>
        </p:nvGrpSpPr>
        <p:grpSpPr>
          <a:xfrm>
            <a:off x="-428660" y="2285992"/>
            <a:ext cx="8245478" cy="3601524"/>
            <a:chOff x="1184306" y="2000241"/>
            <a:chExt cx="8245478" cy="3601524"/>
          </a:xfrm>
        </p:grpSpPr>
        <p:grpSp>
          <p:nvGrpSpPr>
            <p:cNvPr id="5" name="Group 52"/>
            <p:cNvGrpSpPr/>
            <p:nvPr/>
          </p:nvGrpSpPr>
          <p:grpSpPr>
            <a:xfrm>
              <a:off x="1184306" y="2000241"/>
              <a:ext cx="8245478" cy="3601524"/>
              <a:chOff x="1179513" y="2022701"/>
              <a:chExt cx="8245478" cy="3601524"/>
            </a:xfrm>
          </p:grpSpPr>
          <p:cxnSp>
            <p:nvCxnSpPr>
              <p:cNvPr id="41" name="Straight Connector 40"/>
              <p:cNvCxnSpPr/>
              <p:nvPr/>
            </p:nvCxnSpPr>
            <p:spPr>
              <a:xfrm rot="5400000">
                <a:off x="3714744" y="4143380"/>
                <a:ext cx="2000264" cy="1588"/>
              </a:xfrm>
              <a:prstGeom prst="line">
                <a:avLst/>
              </a:prstGeom>
              <a:ln w="12700"/>
            </p:spPr>
            <p:style>
              <a:lnRef idx="1">
                <a:schemeClr val="dk1"/>
              </a:lnRef>
              <a:fillRef idx="0">
                <a:schemeClr val="dk1"/>
              </a:fillRef>
              <a:effectRef idx="0">
                <a:schemeClr val="dk1"/>
              </a:effectRef>
              <a:fontRef idx="minor">
                <a:schemeClr val="tx1"/>
              </a:fontRef>
            </p:style>
          </p:cxnSp>
          <p:grpSp>
            <p:nvGrpSpPr>
              <p:cNvPr id="6" name="Group 51"/>
              <p:cNvGrpSpPr/>
              <p:nvPr/>
            </p:nvGrpSpPr>
            <p:grpSpPr>
              <a:xfrm>
                <a:off x="1179513" y="2022701"/>
                <a:ext cx="8245478" cy="3601524"/>
                <a:chOff x="1179513" y="2022701"/>
                <a:chExt cx="8245478" cy="3601524"/>
              </a:xfrm>
            </p:grpSpPr>
            <p:grpSp>
              <p:nvGrpSpPr>
                <p:cNvPr id="7" name="Group 44"/>
                <p:cNvGrpSpPr>
                  <a:grpSpLocks/>
                </p:cNvGrpSpPr>
                <p:nvPr/>
              </p:nvGrpSpPr>
              <p:grpSpPr bwMode="auto">
                <a:xfrm>
                  <a:off x="1179513" y="2022701"/>
                  <a:ext cx="8245478" cy="3601524"/>
                  <a:chOff x="1041400" y="2766293"/>
                  <a:chExt cx="8245479" cy="3547239"/>
                </a:xfrm>
              </p:grpSpPr>
              <p:grpSp>
                <p:nvGrpSpPr>
                  <p:cNvPr id="8" name="Group 43"/>
                  <p:cNvGrpSpPr>
                    <a:grpSpLocks/>
                  </p:cNvGrpSpPr>
                  <p:nvPr/>
                </p:nvGrpSpPr>
                <p:grpSpPr bwMode="auto">
                  <a:xfrm>
                    <a:off x="2571750" y="4736407"/>
                    <a:ext cx="5143476" cy="1351785"/>
                    <a:chOff x="2571750" y="4736407"/>
                    <a:chExt cx="5143476" cy="1351785"/>
                  </a:xfrm>
                </p:grpSpPr>
                <p:grpSp>
                  <p:nvGrpSpPr>
                    <p:cNvPr id="9" name="Group 46"/>
                    <p:cNvGrpSpPr>
                      <a:grpSpLocks/>
                    </p:cNvGrpSpPr>
                    <p:nvPr/>
                  </p:nvGrpSpPr>
                  <p:grpSpPr bwMode="auto">
                    <a:xfrm>
                      <a:off x="5214913" y="4736407"/>
                      <a:ext cx="2500313" cy="1351785"/>
                      <a:chOff x="5214913" y="4736407"/>
                      <a:chExt cx="2500313" cy="1351785"/>
                    </a:xfrm>
                  </p:grpSpPr>
                  <p:cxnSp>
                    <p:nvCxnSpPr>
                      <p:cNvPr id="37" name="Straight Connector 12"/>
                      <p:cNvCxnSpPr/>
                      <p:nvPr/>
                    </p:nvCxnSpPr>
                    <p:spPr>
                      <a:xfrm flipV="1">
                        <a:off x="6000731" y="5073928"/>
                        <a:ext cx="1006475" cy="14285"/>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14"/>
                      <p:cNvSpPr txBox="1">
                        <a:spLocks noChangeArrowheads="1"/>
                      </p:cNvSpPr>
                      <p:nvPr/>
                    </p:nvSpPr>
                    <p:spPr bwMode="auto">
                      <a:xfrm>
                        <a:off x="5214913" y="4736407"/>
                        <a:ext cx="250031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635</a:t>
                        </a:r>
                        <a:endParaRPr lang="en-US" sz="2000" b="1" dirty="0">
                          <a:solidFill>
                            <a:srgbClr val="000000"/>
                          </a:solidFill>
                          <a:latin typeface="Palatino Linotype" pitchFamily="18" charset="0"/>
                        </a:endParaRPr>
                      </a:p>
                    </p:txBody>
                  </p:sp>
                  <p:cxnSp>
                    <p:nvCxnSpPr>
                      <p:cNvPr id="39" name="Straight Connector 18"/>
                      <p:cNvCxnSpPr/>
                      <p:nvPr/>
                    </p:nvCxnSpPr>
                    <p:spPr>
                      <a:xfrm rot="5400000">
                        <a:off x="6112782" y="5587409"/>
                        <a:ext cx="999978"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6" name="Straight Arrow Connector 32"/>
                    <p:cNvCxnSpPr/>
                    <p:nvPr/>
                  </p:nvCxnSpPr>
                  <p:spPr>
                    <a:xfrm>
                      <a:off x="2571750" y="5840525"/>
                      <a:ext cx="4000501" cy="1587"/>
                    </a:xfrm>
                    <a:prstGeom prst="straightConnector1">
                      <a:avLst/>
                    </a:prstGeom>
                    <a:ln>
                      <a:solidFill>
                        <a:schemeClr val="tx1"/>
                      </a:solidFill>
                      <a:headEnd type="stealth"/>
                      <a:tailEnd type="arrow"/>
                    </a:ln>
                  </p:spPr>
                  <p:style>
                    <a:lnRef idx="1">
                      <a:schemeClr val="accent1"/>
                    </a:lnRef>
                    <a:fillRef idx="0">
                      <a:schemeClr val="accent1"/>
                    </a:fillRef>
                    <a:effectRef idx="0">
                      <a:schemeClr val="accent1"/>
                    </a:effectRef>
                    <a:fontRef idx="minor">
                      <a:schemeClr val="tx1"/>
                    </a:fontRef>
                  </p:style>
                </p:cxnSp>
              </p:grpSp>
              <p:grpSp>
                <p:nvGrpSpPr>
                  <p:cNvPr id="10" name="Group 42"/>
                  <p:cNvGrpSpPr>
                    <a:grpSpLocks/>
                  </p:cNvGrpSpPr>
                  <p:nvPr/>
                </p:nvGrpSpPr>
                <p:grpSpPr bwMode="auto">
                  <a:xfrm>
                    <a:off x="1041400" y="2766293"/>
                    <a:ext cx="8245479" cy="3547239"/>
                    <a:chOff x="1041400" y="2741241"/>
                    <a:chExt cx="8245479" cy="3547239"/>
                  </a:xfrm>
                </p:grpSpPr>
                <p:sp>
                  <p:nvSpPr>
                    <p:cNvPr id="15" name="TextBox 37"/>
                    <p:cNvSpPr txBox="1">
                      <a:spLocks noChangeArrowheads="1"/>
                    </p:cNvSpPr>
                    <p:nvPr/>
                  </p:nvSpPr>
                  <p:spPr bwMode="auto">
                    <a:xfrm>
                      <a:off x="5035463" y="5442842"/>
                      <a:ext cx="1603330" cy="400052"/>
                    </a:xfrm>
                    <a:prstGeom prst="rect">
                      <a:avLst/>
                    </a:prstGeom>
                    <a:noFill/>
                    <a:ln w="9525">
                      <a:noFill/>
                      <a:miter lim="800000"/>
                      <a:headEnd/>
                      <a:tailEnd/>
                    </a:ln>
                  </p:spPr>
                  <p:txBody>
                    <a:bodyPr>
                      <a:spAutoFit/>
                    </a:bodyPr>
                    <a:lstStyle/>
                    <a:p>
                      <a:pPr algn="ctr"/>
                      <a:r>
                        <a:rPr lang="en-US" sz="2000" dirty="0" err="1" smtClean="0">
                          <a:solidFill>
                            <a:srgbClr val="000000"/>
                          </a:solidFill>
                          <a:latin typeface="Palatino Linotype" pitchFamily="18" charset="0"/>
                          <a:cs typeface="Arial" charset="0"/>
                        </a:rPr>
                        <a:t>Lỗ</a:t>
                      </a:r>
                      <a:r>
                        <a:rPr lang="en-US" sz="2000" dirty="0" smtClean="0">
                          <a:solidFill>
                            <a:srgbClr val="000000"/>
                          </a:solidFill>
                          <a:latin typeface="Palatino Linotype" pitchFamily="18" charset="0"/>
                          <a:cs typeface="Arial" charset="0"/>
                        </a:rPr>
                        <a:t> CL TG</a:t>
                      </a:r>
                      <a:endParaRPr lang="en-US" sz="2000" dirty="0">
                        <a:solidFill>
                          <a:srgbClr val="000000"/>
                        </a:solidFill>
                        <a:latin typeface="Palatino Linotype" pitchFamily="18" charset="0"/>
                        <a:cs typeface="Arial" charset="0"/>
                      </a:endParaRPr>
                    </a:p>
                  </p:txBody>
                </p:sp>
                <p:grpSp>
                  <p:nvGrpSpPr>
                    <p:cNvPr id="11" name="Group 40"/>
                    <p:cNvGrpSpPr>
                      <a:grpSpLocks/>
                    </p:cNvGrpSpPr>
                    <p:nvPr/>
                  </p:nvGrpSpPr>
                  <p:grpSpPr bwMode="auto">
                    <a:xfrm>
                      <a:off x="1041400" y="2741241"/>
                      <a:ext cx="8245479" cy="3547239"/>
                      <a:chOff x="1041400" y="2741241"/>
                      <a:chExt cx="8245479" cy="3547239"/>
                    </a:xfrm>
                  </p:grpSpPr>
                  <p:sp>
                    <p:nvSpPr>
                      <p:cNvPr id="17" name="TextBox 11"/>
                      <p:cNvSpPr txBox="1">
                        <a:spLocks noChangeArrowheads="1"/>
                      </p:cNvSpPr>
                      <p:nvPr/>
                    </p:nvSpPr>
                    <p:spPr bwMode="auto">
                      <a:xfrm>
                        <a:off x="5072066" y="2741241"/>
                        <a:ext cx="421481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111(2), 112(2)</a:t>
                        </a:r>
                        <a:endParaRPr lang="en-US" sz="2000" b="1" dirty="0">
                          <a:solidFill>
                            <a:srgbClr val="000000"/>
                          </a:solidFill>
                          <a:latin typeface="Palatino Linotype" pitchFamily="18" charset="0"/>
                        </a:endParaRPr>
                      </a:p>
                    </p:txBody>
                  </p:sp>
                  <p:grpSp>
                    <p:nvGrpSpPr>
                      <p:cNvPr id="12" name="Group 35"/>
                      <p:cNvGrpSpPr>
                        <a:grpSpLocks/>
                      </p:cNvGrpSpPr>
                      <p:nvPr/>
                    </p:nvGrpSpPr>
                    <p:grpSpPr bwMode="auto">
                      <a:xfrm>
                        <a:off x="1041400" y="2766121"/>
                        <a:ext cx="5530851" cy="3522359"/>
                        <a:chOff x="1041400" y="2766121"/>
                        <a:chExt cx="5530851" cy="3522359"/>
                      </a:xfrm>
                    </p:grpSpPr>
                    <p:cxnSp>
                      <p:nvCxnSpPr>
                        <p:cNvPr id="19" name="Straight Arrow Connector 18"/>
                        <p:cNvCxnSpPr/>
                        <p:nvPr/>
                      </p:nvCxnSpPr>
                      <p:spPr>
                        <a:xfrm>
                          <a:off x="2643187" y="3859957"/>
                          <a:ext cx="3929064" cy="1587"/>
                        </a:xfrm>
                        <a:prstGeom prst="straightConnector1">
                          <a:avLst/>
                        </a:prstGeom>
                        <a:ln>
                          <a:solidFill>
                            <a:schemeClr val="tx1"/>
                          </a:solidFill>
                          <a:headEnd type="stealth"/>
                          <a:tailEnd type="arrow"/>
                        </a:ln>
                      </p:spPr>
                      <p:style>
                        <a:lnRef idx="1">
                          <a:schemeClr val="accent1"/>
                        </a:lnRef>
                        <a:fillRef idx="0">
                          <a:schemeClr val="accent1"/>
                        </a:fillRef>
                        <a:effectRef idx="0">
                          <a:schemeClr val="accent1"/>
                        </a:effectRef>
                        <a:fontRef idx="minor">
                          <a:schemeClr val="tx1"/>
                        </a:fontRef>
                      </p:style>
                    </p:cxnSp>
                    <p:grpSp>
                      <p:nvGrpSpPr>
                        <p:cNvPr id="13" name="Group 33"/>
                        <p:cNvGrpSpPr>
                          <a:grpSpLocks/>
                        </p:cNvGrpSpPr>
                        <p:nvPr/>
                      </p:nvGrpSpPr>
                      <p:grpSpPr bwMode="auto">
                        <a:xfrm>
                          <a:off x="1041400" y="2766121"/>
                          <a:ext cx="3445202" cy="3522359"/>
                          <a:chOff x="1041400" y="2766121"/>
                          <a:chExt cx="3445202" cy="3522359"/>
                        </a:xfrm>
                      </p:grpSpPr>
                      <p:cxnSp>
                        <p:nvCxnSpPr>
                          <p:cNvPr id="22" name="Straight Connector 21"/>
                          <p:cNvCxnSpPr/>
                          <p:nvPr/>
                        </p:nvCxnSpPr>
                        <p:spPr>
                          <a:xfrm>
                            <a:off x="1785937" y="3142512"/>
                            <a:ext cx="1571625" cy="1587"/>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1945575" y="3836942"/>
                            <a:ext cx="1288863"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1915412" y="5644842"/>
                            <a:ext cx="1285688" cy="1588"/>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5"/>
                          <p:cNvSpPr txBox="1">
                            <a:spLocks noChangeArrowheads="1"/>
                          </p:cNvSpPr>
                          <p:nvPr/>
                        </p:nvSpPr>
                        <p:spPr bwMode="auto">
                          <a:xfrm>
                            <a:off x="1041400" y="2766121"/>
                            <a:ext cx="3052763" cy="400050"/>
                          </a:xfrm>
                          <a:prstGeom prst="rect">
                            <a:avLst/>
                          </a:prstGeom>
                          <a:noFill/>
                          <a:ln w="9525">
                            <a:noFill/>
                            <a:miter lim="800000"/>
                            <a:headEnd/>
                            <a:tailEnd/>
                          </a:ln>
                        </p:spPr>
                        <p:txBody>
                          <a:bodyPr>
                            <a:spAutoFit/>
                          </a:bodyPr>
                          <a:lstStyle/>
                          <a:p>
                            <a:pPr algn="ctr"/>
                            <a:r>
                              <a:rPr lang="en-US" sz="2000" b="1" dirty="0">
                                <a:solidFill>
                                  <a:srgbClr val="000000"/>
                                </a:solidFill>
                                <a:latin typeface="Palatino Linotype" pitchFamily="18" charset="0"/>
                              </a:rPr>
                              <a:t>TK </a:t>
                            </a:r>
                            <a:r>
                              <a:rPr lang="en-US" sz="2000" b="1" dirty="0" smtClean="0">
                                <a:solidFill>
                                  <a:srgbClr val="000000"/>
                                </a:solidFill>
                                <a:latin typeface="Palatino Linotype" pitchFamily="18" charset="0"/>
                              </a:rPr>
                              <a:t>111(2), 112(2)</a:t>
                            </a:r>
                            <a:endParaRPr lang="en-US" sz="2000" b="1" dirty="0">
                              <a:solidFill>
                                <a:srgbClr val="000000"/>
                              </a:solidFill>
                              <a:latin typeface="Palatino Linotype" pitchFamily="18" charset="0"/>
                            </a:endParaRPr>
                          </a:p>
                        </p:txBody>
                      </p:sp>
                      <p:sp>
                        <p:nvSpPr>
                          <p:cNvPr id="26" name="TextBox 26"/>
                          <p:cNvSpPr txBox="1">
                            <a:spLocks noChangeArrowheads="1"/>
                          </p:cNvSpPr>
                          <p:nvPr/>
                        </p:nvSpPr>
                        <p:spPr bwMode="auto">
                          <a:xfrm>
                            <a:off x="1500188" y="4589832"/>
                            <a:ext cx="2370137" cy="400050"/>
                          </a:xfrm>
                          <a:prstGeom prst="rect">
                            <a:avLst/>
                          </a:prstGeom>
                          <a:noFill/>
                          <a:ln w="9525">
                            <a:noFill/>
                            <a:miter lim="800000"/>
                            <a:headEnd/>
                            <a:tailEnd/>
                          </a:ln>
                        </p:spPr>
                        <p:txBody>
                          <a:bodyPr>
                            <a:spAutoFit/>
                          </a:bodyPr>
                          <a:lstStyle/>
                          <a:p>
                            <a:pPr algn="ctr"/>
                            <a:r>
                              <a:rPr lang="en-US" sz="2000" b="1" dirty="0" smtClean="0">
                                <a:solidFill>
                                  <a:srgbClr val="000000"/>
                                </a:solidFill>
                                <a:latin typeface="Palatino Linotype" pitchFamily="18" charset="0"/>
                              </a:rPr>
                              <a:t>TK 515</a:t>
                            </a:r>
                            <a:endParaRPr lang="en-US" sz="2000" b="1" dirty="0">
                              <a:solidFill>
                                <a:srgbClr val="000000"/>
                              </a:solidFill>
                              <a:latin typeface="Palatino Linotype" pitchFamily="18" charset="0"/>
                            </a:endParaRPr>
                          </a:p>
                        </p:txBody>
                      </p:sp>
                      <p:sp>
                        <p:nvSpPr>
                          <p:cNvPr id="27" name="TextBox 35"/>
                          <p:cNvSpPr txBox="1">
                            <a:spLocks noChangeArrowheads="1"/>
                          </p:cNvSpPr>
                          <p:nvPr/>
                        </p:nvSpPr>
                        <p:spPr bwMode="auto">
                          <a:xfrm>
                            <a:off x="2497464" y="3937377"/>
                            <a:ext cx="1989138" cy="400050"/>
                          </a:xfrm>
                          <a:prstGeom prst="rect">
                            <a:avLst/>
                          </a:prstGeom>
                          <a:noFill/>
                          <a:ln w="9525">
                            <a:noFill/>
                            <a:miter lim="800000"/>
                            <a:headEnd/>
                            <a:tailEnd/>
                          </a:ln>
                        </p:spPr>
                        <p:txBody>
                          <a:bodyPr>
                            <a:spAutoFit/>
                          </a:bodyPr>
                          <a:lstStyle/>
                          <a:p>
                            <a:pPr algn="ctr"/>
                            <a:r>
                              <a:rPr lang="en-US" sz="2000" dirty="0" smtClean="0">
                                <a:solidFill>
                                  <a:srgbClr val="000000"/>
                                </a:solidFill>
                                <a:latin typeface="Palatino Linotype" pitchFamily="18" charset="0"/>
                                <a:cs typeface="Arial" charset="0"/>
                              </a:rPr>
                              <a:t>TG </a:t>
                            </a:r>
                            <a:r>
                              <a:rPr lang="en-US" sz="2000" dirty="0" err="1" smtClean="0">
                                <a:solidFill>
                                  <a:srgbClr val="000000"/>
                                </a:solidFill>
                                <a:latin typeface="Palatino Linotype" pitchFamily="18" charset="0"/>
                                <a:cs typeface="Arial" charset="0"/>
                              </a:rPr>
                              <a:t>ghi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sổ</a:t>
                            </a:r>
                            <a:endParaRPr lang="en-US" sz="2000" dirty="0">
                              <a:solidFill>
                                <a:srgbClr val="000000"/>
                              </a:solidFill>
                              <a:latin typeface="Palatino Linotype" pitchFamily="18" charset="0"/>
                              <a:cs typeface="Arial" charset="0"/>
                            </a:endParaRPr>
                          </a:p>
                        </p:txBody>
                      </p:sp>
                      <p:sp>
                        <p:nvSpPr>
                          <p:cNvPr id="28" name="TextBox 36"/>
                          <p:cNvSpPr txBox="1">
                            <a:spLocks noChangeArrowheads="1"/>
                          </p:cNvSpPr>
                          <p:nvPr/>
                        </p:nvSpPr>
                        <p:spPr bwMode="auto">
                          <a:xfrm>
                            <a:off x="2576499" y="5407497"/>
                            <a:ext cx="1500187" cy="400052"/>
                          </a:xfrm>
                          <a:prstGeom prst="rect">
                            <a:avLst/>
                          </a:prstGeom>
                          <a:noFill/>
                          <a:ln w="9525">
                            <a:noFill/>
                            <a:miter lim="800000"/>
                            <a:headEnd/>
                            <a:tailEnd/>
                          </a:ln>
                        </p:spPr>
                        <p:txBody>
                          <a:bodyPr>
                            <a:spAutoFit/>
                          </a:bodyPr>
                          <a:lstStyle/>
                          <a:p>
                            <a:pPr algn="ctr"/>
                            <a:r>
                              <a:rPr lang="en-US" sz="2000" dirty="0" err="1" smtClean="0">
                                <a:solidFill>
                                  <a:srgbClr val="000000"/>
                                </a:solidFill>
                                <a:latin typeface="Palatino Linotype" pitchFamily="18" charset="0"/>
                                <a:cs typeface="Arial" charset="0"/>
                              </a:rPr>
                              <a:t>Lãi</a:t>
                            </a:r>
                            <a:r>
                              <a:rPr lang="en-US" sz="2000" dirty="0" smtClean="0">
                                <a:solidFill>
                                  <a:srgbClr val="000000"/>
                                </a:solidFill>
                                <a:latin typeface="Palatino Linotype" pitchFamily="18" charset="0"/>
                                <a:cs typeface="Arial" charset="0"/>
                              </a:rPr>
                              <a:t> CL TG</a:t>
                            </a:r>
                            <a:endParaRPr lang="en-US" sz="2000" dirty="0">
                              <a:solidFill>
                                <a:srgbClr val="000000"/>
                              </a:solidFill>
                              <a:latin typeface="Palatino Linotype" pitchFamily="18" charset="0"/>
                              <a:cs typeface="Arial" charset="0"/>
                            </a:endParaRPr>
                          </a:p>
                        </p:txBody>
                      </p:sp>
                    </p:grpSp>
                  </p:grpSp>
                </p:grpSp>
              </p:grpSp>
            </p:grpSp>
            <p:sp>
              <p:nvSpPr>
                <p:cNvPr id="47" name="TextBox 38"/>
                <p:cNvSpPr txBox="1">
                  <a:spLocks noChangeArrowheads="1"/>
                </p:cNvSpPr>
                <p:nvPr/>
              </p:nvSpPr>
              <p:spPr bwMode="auto">
                <a:xfrm>
                  <a:off x="4822851" y="3172202"/>
                  <a:ext cx="2163761" cy="707886"/>
                </a:xfrm>
                <a:prstGeom prst="rect">
                  <a:avLst/>
                </a:prstGeom>
                <a:noFill/>
                <a:ln w="9525">
                  <a:noFill/>
                  <a:miter lim="800000"/>
                  <a:headEnd/>
                  <a:tailEnd/>
                </a:ln>
              </p:spPr>
              <p:txBody>
                <a:bodyPr wrap="square">
                  <a:spAutoFit/>
                </a:bodyPr>
                <a:lstStyle/>
                <a:p>
                  <a:pPr algn="ctr"/>
                  <a:r>
                    <a:rPr lang="en-US" sz="2000" dirty="0" smtClean="0">
                      <a:solidFill>
                        <a:srgbClr val="000000"/>
                      </a:solidFill>
                      <a:latin typeface="Palatino Linotype" pitchFamily="18" charset="0"/>
                      <a:cs typeface="Arial" charset="0"/>
                    </a:rPr>
                    <a:t>TGGDTT </a:t>
                  </a:r>
                  <a:r>
                    <a:rPr lang="en-US" sz="2000" dirty="0" err="1" smtClean="0">
                      <a:solidFill>
                        <a:srgbClr val="000000"/>
                      </a:solidFill>
                      <a:latin typeface="Palatino Linotype" pitchFamily="18" charset="0"/>
                      <a:cs typeface="Arial" charset="0"/>
                    </a:rPr>
                    <a:t>tại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ngày</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ứng</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trước</a:t>
                  </a:r>
                  <a:endParaRPr lang="en-US" sz="2000" dirty="0">
                    <a:solidFill>
                      <a:srgbClr val="000000"/>
                    </a:solidFill>
                    <a:latin typeface="Palatino Linotype" pitchFamily="18" charset="0"/>
                    <a:cs typeface="Arial" charset="0"/>
                  </a:endParaRPr>
                </a:p>
              </p:txBody>
            </p:sp>
          </p:grpSp>
        </p:grpSp>
        <p:sp>
          <p:nvSpPr>
            <p:cNvPr id="49" name="TextBox 38"/>
            <p:cNvSpPr txBox="1">
              <a:spLocks noChangeArrowheads="1"/>
            </p:cNvSpPr>
            <p:nvPr/>
          </p:nvSpPr>
          <p:spPr bwMode="auto">
            <a:xfrm>
              <a:off x="2867012" y="2714621"/>
              <a:ext cx="4143404" cy="400110"/>
            </a:xfrm>
            <a:prstGeom prst="rect">
              <a:avLst/>
            </a:prstGeom>
            <a:noFill/>
            <a:ln w="9525">
              <a:noFill/>
              <a:miter lim="800000"/>
              <a:headEnd/>
              <a:tailEnd/>
            </a:ln>
          </p:spPr>
          <p:txBody>
            <a:bodyPr wrap="square">
              <a:spAutoFit/>
            </a:bodyPr>
            <a:lstStyle/>
            <a:p>
              <a:pPr algn="ctr"/>
              <a:r>
                <a:rPr lang="en-US" sz="2000" dirty="0" smtClean="0">
                  <a:solidFill>
                    <a:srgbClr val="000000"/>
                  </a:solidFill>
                  <a:latin typeface="Palatino Linotype" pitchFamily="18" charset="0"/>
                  <a:cs typeface="Arial" charset="0"/>
                </a:rPr>
                <a:t>(2) </a:t>
              </a:r>
              <a:r>
                <a:rPr lang="en-US" sz="2000" dirty="0" err="1" smtClean="0">
                  <a:solidFill>
                    <a:srgbClr val="000000"/>
                  </a:solidFill>
                  <a:latin typeface="Palatino Linotype" pitchFamily="18" charset="0"/>
                  <a:cs typeface="Arial" charset="0"/>
                </a:rPr>
                <a:t>Nhận</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lại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tiền</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ký</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cược</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ký</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quỹ</a:t>
              </a:r>
              <a:r>
                <a:rPr lang="en-US" sz="2000" dirty="0" smtClean="0">
                  <a:solidFill>
                    <a:srgbClr val="000000"/>
                  </a:solidFill>
                  <a:latin typeface="Palatino Linotype" pitchFamily="18" charset="0"/>
                  <a:cs typeface="Arial" charset="0"/>
                </a:rPr>
                <a:t> </a:t>
              </a:r>
              <a:endParaRPr lang="en-US" sz="2000" dirty="0">
                <a:solidFill>
                  <a:srgbClr val="000000"/>
                </a:solidFill>
                <a:latin typeface="Palatino Linotype" pitchFamily="18" charset="0"/>
                <a:cs typeface="Arial" charset="0"/>
              </a:endParaRPr>
            </a:p>
          </p:txBody>
        </p:sp>
      </p:grpSp>
      <p:cxnSp>
        <p:nvCxnSpPr>
          <p:cNvPr id="51" name="Straight Connector 50"/>
          <p:cNvCxnSpPr/>
          <p:nvPr/>
        </p:nvCxnSpPr>
        <p:spPr>
          <a:xfrm>
            <a:off x="5143504" y="2713032"/>
            <a:ext cx="114300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auto">
          <a:xfrm>
            <a:off x="7500969" y="2711711"/>
            <a:ext cx="1571625" cy="1587"/>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TextBox 26"/>
          <p:cNvSpPr txBox="1">
            <a:spLocks noChangeArrowheads="1"/>
          </p:cNvSpPr>
          <p:nvPr/>
        </p:nvSpPr>
        <p:spPr bwMode="auto">
          <a:xfrm>
            <a:off x="7131086" y="2285992"/>
            <a:ext cx="2370136" cy="400108"/>
          </a:xfrm>
          <a:prstGeom prst="rect">
            <a:avLst/>
          </a:prstGeom>
          <a:noFill/>
          <a:ln w="9525">
            <a:noFill/>
            <a:miter lim="800000"/>
            <a:headEnd/>
            <a:tailEnd/>
          </a:ln>
        </p:spPr>
        <p:txBody>
          <a:bodyPr>
            <a:spAutoFit/>
          </a:bodyPr>
          <a:lstStyle/>
          <a:p>
            <a:pPr algn="ctr"/>
            <a:r>
              <a:rPr lang="en-US" sz="2000" b="1" dirty="0" smtClean="0">
                <a:solidFill>
                  <a:srgbClr val="000000"/>
                </a:solidFill>
                <a:latin typeface="Palatino Linotype" pitchFamily="18" charset="0"/>
              </a:rPr>
              <a:t>TK 244</a:t>
            </a:r>
            <a:endParaRPr lang="en-US" sz="2000" b="1" dirty="0">
              <a:solidFill>
                <a:srgbClr val="000000"/>
              </a:solidFill>
              <a:latin typeface="Palatino Linotype" pitchFamily="18" charset="0"/>
            </a:endParaRPr>
          </a:p>
        </p:txBody>
      </p:sp>
      <p:cxnSp>
        <p:nvCxnSpPr>
          <p:cNvPr id="61" name="Straight Connector 60"/>
          <p:cNvCxnSpPr/>
          <p:nvPr/>
        </p:nvCxnSpPr>
        <p:spPr>
          <a:xfrm rot="5400000">
            <a:off x="7037405" y="4179099"/>
            <a:ext cx="292895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38"/>
          <p:cNvSpPr txBox="1">
            <a:spLocks noChangeArrowheads="1"/>
          </p:cNvSpPr>
          <p:nvPr/>
        </p:nvSpPr>
        <p:spPr bwMode="auto">
          <a:xfrm>
            <a:off x="5715009" y="2649676"/>
            <a:ext cx="2786081" cy="707886"/>
          </a:xfrm>
          <a:prstGeom prst="rect">
            <a:avLst/>
          </a:prstGeom>
          <a:noFill/>
          <a:ln w="9525">
            <a:noFill/>
            <a:miter lim="800000"/>
            <a:headEnd/>
            <a:tailEnd/>
          </a:ln>
        </p:spPr>
        <p:txBody>
          <a:bodyPr wrap="square">
            <a:spAutoFit/>
          </a:bodyPr>
          <a:lstStyle/>
          <a:p>
            <a:pPr algn="ctr"/>
            <a:r>
              <a:rPr lang="en-US" sz="2000" dirty="0" smtClean="0">
                <a:solidFill>
                  <a:srgbClr val="000000"/>
                </a:solidFill>
                <a:latin typeface="Palatino Linotype" pitchFamily="18" charset="0"/>
                <a:cs typeface="Arial" charset="0"/>
              </a:rPr>
              <a:t>(1) </a:t>
            </a:r>
            <a:r>
              <a:rPr lang="en-US" sz="2000" dirty="0" err="1" smtClean="0">
                <a:solidFill>
                  <a:srgbClr val="000000"/>
                </a:solidFill>
                <a:latin typeface="Palatino Linotype" pitchFamily="18" charset="0"/>
                <a:cs typeface="Arial" charset="0"/>
              </a:rPr>
              <a:t>Xuất</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ngoại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tệ</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đi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ký</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cược</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ký</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quỹ</a:t>
            </a:r>
            <a:endParaRPr lang="en-US" sz="2000" dirty="0">
              <a:solidFill>
                <a:srgbClr val="000000"/>
              </a:solidFill>
              <a:latin typeface="Palatino Linotype" pitchFamily="18" charset="0"/>
              <a:cs typeface="Arial" charset="0"/>
            </a:endParaRPr>
          </a:p>
        </p:txBody>
      </p:sp>
      <p:cxnSp>
        <p:nvCxnSpPr>
          <p:cNvPr id="67" name="Straight Connector 66"/>
          <p:cNvCxnSpPr/>
          <p:nvPr/>
        </p:nvCxnSpPr>
        <p:spPr>
          <a:xfrm rot="5400000">
            <a:off x="4214810" y="4214818"/>
            <a:ext cx="300039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786446" y="3355974"/>
            <a:ext cx="2571768" cy="1588"/>
          </a:xfrm>
          <a:prstGeom prst="line">
            <a:avLst/>
          </a:prstGeom>
        </p:spPr>
        <p:style>
          <a:lnRef idx="1">
            <a:schemeClr val="accent1"/>
          </a:lnRef>
          <a:fillRef idx="0">
            <a:schemeClr val="accent1"/>
          </a:fillRef>
          <a:effectRef idx="0">
            <a:schemeClr val="accent1"/>
          </a:effectRef>
          <a:fontRef idx="minor">
            <a:schemeClr val="tx1"/>
          </a:fontRef>
        </p:style>
      </p:cxnSp>
      <p:sp>
        <p:nvSpPr>
          <p:cNvPr id="70" name="TextBox 38"/>
          <p:cNvSpPr txBox="1">
            <a:spLocks noChangeArrowheads="1"/>
          </p:cNvSpPr>
          <p:nvPr/>
        </p:nvSpPr>
        <p:spPr bwMode="auto">
          <a:xfrm>
            <a:off x="5795971" y="5143512"/>
            <a:ext cx="2786081" cy="707886"/>
          </a:xfrm>
          <a:prstGeom prst="rect">
            <a:avLst/>
          </a:prstGeom>
          <a:noFill/>
          <a:ln w="9525">
            <a:noFill/>
            <a:miter lim="800000"/>
            <a:headEnd/>
            <a:tailEnd/>
          </a:ln>
        </p:spPr>
        <p:txBody>
          <a:bodyPr wrap="square">
            <a:spAutoFit/>
          </a:bodyPr>
          <a:lstStyle/>
          <a:p>
            <a:pPr algn="ctr"/>
            <a:r>
              <a:rPr lang="en-US" sz="2000" dirty="0" smtClean="0">
                <a:solidFill>
                  <a:srgbClr val="000000"/>
                </a:solidFill>
                <a:latin typeface="Palatino Linotype" pitchFamily="18" charset="0"/>
                <a:cs typeface="Arial" charset="0"/>
              </a:rPr>
              <a:t>TGGDTT </a:t>
            </a:r>
            <a:r>
              <a:rPr lang="en-US" sz="2000" dirty="0" err="1" smtClean="0">
                <a:solidFill>
                  <a:srgbClr val="000000"/>
                </a:solidFill>
                <a:latin typeface="Palatino Linotype" pitchFamily="18" charset="0"/>
                <a:cs typeface="Arial" charset="0"/>
              </a:rPr>
              <a:t>tại</a:t>
            </a:r>
            <a:r>
              <a:rPr lang="en-US" sz="2000"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ngày</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giao</a:t>
            </a:r>
            <a:r>
              <a:rPr lang="en-US" sz="2000" i="1" dirty="0" smtClean="0">
                <a:solidFill>
                  <a:srgbClr val="000000"/>
                </a:solidFill>
                <a:latin typeface="Palatino Linotype" pitchFamily="18" charset="0"/>
                <a:cs typeface="Arial" charset="0"/>
              </a:rPr>
              <a:t> </a:t>
            </a:r>
            <a:r>
              <a:rPr lang="en-US" sz="2000" i="1" dirty="0" err="1" smtClean="0">
                <a:solidFill>
                  <a:srgbClr val="000000"/>
                </a:solidFill>
                <a:latin typeface="Palatino Linotype" pitchFamily="18" charset="0"/>
                <a:cs typeface="Arial" charset="0"/>
              </a:rPr>
              <a:t>dịch</a:t>
            </a:r>
            <a:endParaRPr lang="en-US" sz="2000" i="1" dirty="0">
              <a:solidFill>
                <a:srgbClr val="000000"/>
              </a:solidFill>
              <a:latin typeface="Palatino Linotype" pitchFamily="18" charset="0"/>
              <a:cs typeface="Arial" charset="0"/>
            </a:endParaRPr>
          </a:p>
        </p:txBody>
      </p:sp>
      <p:sp>
        <p:nvSpPr>
          <p:cNvPr id="71" name="TextBox 38"/>
          <p:cNvSpPr txBox="1">
            <a:spLocks noChangeArrowheads="1"/>
          </p:cNvSpPr>
          <p:nvPr/>
        </p:nvSpPr>
        <p:spPr bwMode="auto">
          <a:xfrm>
            <a:off x="5786446" y="4429132"/>
            <a:ext cx="2786081" cy="707886"/>
          </a:xfrm>
          <a:prstGeom prst="rect">
            <a:avLst/>
          </a:prstGeom>
          <a:noFill/>
          <a:ln w="9525">
            <a:noFill/>
            <a:miter lim="800000"/>
            <a:headEnd/>
            <a:tailEnd/>
          </a:ln>
        </p:spPr>
        <p:txBody>
          <a:bodyPr wrap="square">
            <a:spAutoFit/>
          </a:bodyPr>
          <a:lstStyle/>
          <a:p>
            <a:pPr algn="ctr"/>
            <a:r>
              <a:rPr lang="en-US" sz="2000" b="1" i="1" dirty="0" smtClean="0">
                <a:solidFill>
                  <a:srgbClr val="000000"/>
                </a:solidFill>
                <a:latin typeface="Palatino Linotype" pitchFamily="18" charset="0"/>
                <a:cs typeface="Arial" charset="0"/>
              </a:rPr>
              <a:t>(3)</a:t>
            </a:r>
            <a:r>
              <a:rPr lang="en-US" sz="2000" dirty="0" smtClean="0">
                <a:solidFill>
                  <a:srgbClr val="000000"/>
                </a:solidFill>
                <a:latin typeface="Palatino Linotype" pitchFamily="18" charset="0"/>
                <a:cs typeface="Arial" charset="0"/>
              </a:rPr>
              <a:t> TS </a:t>
            </a:r>
            <a:r>
              <a:rPr lang="en-US" sz="2000" dirty="0" err="1" smtClean="0">
                <a:solidFill>
                  <a:srgbClr val="000000"/>
                </a:solidFill>
                <a:latin typeface="Palatino Linotype" pitchFamily="18" charset="0"/>
                <a:cs typeface="Arial" charset="0"/>
              </a:rPr>
              <a:t>mua</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chưa</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thanh</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toán</a:t>
            </a:r>
            <a:endParaRPr lang="en-US" sz="2000" dirty="0">
              <a:solidFill>
                <a:srgbClr val="000000"/>
              </a:solidFill>
              <a:latin typeface="Palatino Linotype" pitchFamily="18" charset="0"/>
              <a:cs typeface="Arial" charset="0"/>
            </a:endParaRPr>
          </a:p>
        </p:txBody>
      </p:sp>
      <p:cxnSp>
        <p:nvCxnSpPr>
          <p:cNvPr id="72" name="Straight Connector 71"/>
          <p:cNvCxnSpPr/>
          <p:nvPr/>
        </p:nvCxnSpPr>
        <p:spPr>
          <a:xfrm>
            <a:off x="5938846" y="5135430"/>
            <a:ext cx="25717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bwMode="auto">
          <a:xfrm>
            <a:off x="357169" y="4572008"/>
            <a:ext cx="1571625" cy="1611"/>
          </a:xfrm>
          <a:prstGeom prst="line">
            <a:avLst/>
          </a:prstGeom>
          <a:ln w="381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35"/>
          <p:cNvSpPr txBox="1">
            <a:spLocks noChangeArrowheads="1"/>
          </p:cNvSpPr>
          <p:nvPr/>
        </p:nvSpPr>
        <p:spPr bwMode="auto">
          <a:xfrm>
            <a:off x="5297507" y="3380018"/>
            <a:ext cx="1989137" cy="406172"/>
          </a:xfrm>
          <a:prstGeom prst="rect">
            <a:avLst/>
          </a:prstGeom>
          <a:noFill/>
          <a:ln w="9525">
            <a:noFill/>
            <a:miter lim="800000"/>
            <a:headEnd/>
            <a:tailEnd/>
          </a:ln>
        </p:spPr>
        <p:txBody>
          <a:bodyPr>
            <a:spAutoFit/>
          </a:bodyPr>
          <a:lstStyle/>
          <a:p>
            <a:pPr algn="ctr"/>
            <a:r>
              <a:rPr lang="en-US" sz="2000" dirty="0" smtClean="0">
                <a:solidFill>
                  <a:srgbClr val="000000"/>
                </a:solidFill>
                <a:latin typeface="Palatino Linotype" pitchFamily="18" charset="0"/>
                <a:cs typeface="Arial" charset="0"/>
              </a:rPr>
              <a:t>TG </a:t>
            </a:r>
            <a:r>
              <a:rPr lang="en-US" sz="2000" dirty="0" err="1" smtClean="0">
                <a:solidFill>
                  <a:srgbClr val="000000"/>
                </a:solidFill>
                <a:latin typeface="Palatino Linotype" pitchFamily="18" charset="0"/>
                <a:cs typeface="Arial" charset="0"/>
              </a:rPr>
              <a:t>ghi</a:t>
            </a:r>
            <a:r>
              <a:rPr lang="en-US" sz="2000" dirty="0" smtClean="0">
                <a:solidFill>
                  <a:srgbClr val="000000"/>
                </a:solidFill>
                <a:latin typeface="Palatino Linotype" pitchFamily="18" charset="0"/>
                <a:cs typeface="Arial" charset="0"/>
              </a:rPr>
              <a:t> </a:t>
            </a:r>
            <a:r>
              <a:rPr lang="en-US" sz="2000" dirty="0" err="1" smtClean="0">
                <a:solidFill>
                  <a:srgbClr val="000000"/>
                </a:solidFill>
                <a:latin typeface="Palatino Linotype" pitchFamily="18" charset="0"/>
                <a:cs typeface="Arial" charset="0"/>
              </a:rPr>
              <a:t>sổ</a:t>
            </a:r>
            <a:endParaRPr lang="en-US" sz="2000" dirty="0">
              <a:solidFill>
                <a:srgbClr val="000000"/>
              </a:solidFill>
              <a:latin typeface="Palatino Linotype" pitchFamily="18" charset="0"/>
              <a:cs typeface="Arial" charset="0"/>
            </a:endParaRPr>
          </a:p>
        </p:txBody>
      </p:sp>
      <p:sp>
        <p:nvSpPr>
          <p:cNvPr id="46" name="TextBox 38"/>
          <p:cNvSpPr txBox="1">
            <a:spLocks noChangeArrowheads="1"/>
          </p:cNvSpPr>
          <p:nvPr/>
        </p:nvSpPr>
        <p:spPr bwMode="auto">
          <a:xfrm>
            <a:off x="7072330" y="3386080"/>
            <a:ext cx="1714512" cy="400110"/>
          </a:xfrm>
          <a:prstGeom prst="rect">
            <a:avLst/>
          </a:prstGeom>
          <a:noFill/>
          <a:ln w="9525">
            <a:noFill/>
            <a:miter lim="800000"/>
            <a:headEnd/>
            <a:tailEnd/>
          </a:ln>
        </p:spPr>
        <p:txBody>
          <a:bodyPr wrap="square">
            <a:spAutoFit/>
          </a:bodyPr>
          <a:lstStyle/>
          <a:p>
            <a:pPr algn="ctr"/>
            <a:r>
              <a:rPr lang="en-US" sz="2000" dirty="0" smtClean="0">
                <a:solidFill>
                  <a:srgbClr val="000000"/>
                </a:solidFill>
                <a:latin typeface="Palatino Linotype" pitchFamily="18" charset="0"/>
                <a:cs typeface="Arial" charset="0"/>
              </a:rPr>
              <a:t>TGGDTT</a:t>
            </a:r>
            <a:endParaRPr lang="en-US" sz="2000" dirty="0">
              <a:solidFill>
                <a:srgbClr val="000000"/>
              </a:solidFill>
              <a:latin typeface="Palatino Linotype" pitchFamily="18" charset="0"/>
              <a:cs typeface="Arial" charset="0"/>
            </a:endParaRPr>
          </a:p>
        </p:txBody>
      </p:sp>
      <p:sp>
        <p:nvSpPr>
          <p:cNvPr id="48" name="Rectangle 5"/>
          <p:cNvSpPr>
            <a:spLocks noChangeArrowheads="1"/>
          </p:cNvSpPr>
          <p:nvPr/>
        </p:nvSpPr>
        <p:spPr bwMode="auto">
          <a:xfrm>
            <a:off x="381000" y="76200"/>
            <a:ext cx="8534400" cy="504112"/>
          </a:xfrm>
          <a:prstGeom prst="rect">
            <a:avLst/>
          </a:prstGeom>
          <a:noFill/>
          <a:ln w="12700">
            <a:noFill/>
            <a:miter lim="800000"/>
            <a:headEnd/>
            <a:tailEnd/>
          </a:ln>
        </p:spPr>
        <p:txBody>
          <a:bodyPr lIns="90488" tIns="44450" rIns="90488" bIns="44450">
            <a:spAutoFit/>
          </a:bodyPr>
          <a:lstStyle/>
          <a:p>
            <a:pPr algn="ctr" eaLnBrk="0" hangingPunct="0">
              <a:lnSpc>
                <a:spcPct val="120000"/>
              </a:lnSpc>
              <a:buClr>
                <a:srgbClr val="CC3300"/>
              </a:buClr>
            </a:pPr>
            <a:r>
              <a:rPr lang="en-US" sz="2400" b="1" dirty="0" smtClean="0">
                <a:latin typeface="Palatino Linotype" pitchFamily="18" charset="0"/>
              </a:rPr>
              <a:t>1.3.1. </a:t>
            </a:r>
            <a:r>
              <a:rPr lang="en-US" sz="2400" b="1" dirty="0" err="1" smtClean="0">
                <a:latin typeface="Palatino Linotype" pitchFamily="18" charset="0"/>
              </a:rPr>
              <a:t>Kế</a:t>
            </a:r>
            <a:r>
              <a:rPr lang="en-US" sz="2400" b="1" dirty="0" smtClean="0">
                <a:latin typeface="Palatino Linotype" pitchFamily="18" charset="0"/>
              </a:rPr>
              <a:t> </a:t>
            </a:r>
            <a:r>
              <a:rPr lang="en-US" sz="2400" b="1" dirty="0" err="1" smtClean="0">
                <a:latin typeface="Palatino Linotype" pitchFamily="18" charset="0"/>
              </a:rPr>
              <a:t>toán</a:t>
            </a:r>
            <a:r>
              <a:rPr lang="en-US" sz="2400" b="1" dirty="0" smtClean="0">
                <a:latin typeface="Palatino Linotype" pitchFamily="18" charset="0"/>
              </a:rPr>
              <a:t> </a:t>
            </a:r>
            <a:r>
              <a:rPr lang="en-US" sz="2400" b="1" dirty="0" err="1" smtClean="0">
                <a:latin typeface="Palatino Linotype" pitchFamily="18" charset="0"/>
              </a:rPr>
              <a:t>các</a:t>
            </a:r>
            <a:r>
              <a:rPr lang="en-US" sz="2400" b="1" dirty="0" smtClean="0">
                <a:latin typeface="Palatino Linotype" pitchFamily="18" charset="0"/>
              </a:rPr>
              <a:t> </a:t>
            </a:r>
            <a:r>
              <a:rPr lang="en-US" sz="2400" b="1" dirty="0" err="1" smtClean="0">
                <a:latin typeface="Palatino Linotype" pitchFamily="18" charset="0"/>
              </a:rPr>
              <a:t>giao</a:t>
            </a:r>
            <a:r>
              <a:rPr lang="en-US" sz="2400" b="1" dirty="0" smtClean="0">
                <a:latin typeface="Palatino Linotype" pitchFamily="18" charset="0"/>
              </a:rPr>
              <a:t> </a:t>
            </a:r>
            <a:r>
              <a:rPr lang="en-US" sz="2400" b="1" dirty="0" err="1" smtClean="0">
                <a:latin typeface="Palatino Linotype" pitchFamily="18" charset="0"/>
              </a:rPr>
              <a:t>dịch</a:t>
            </a:r>
            <a:r>
              <a:rPr lang="en-US" sz="2400" b="1" dirty="0" smtClean="0">
                <a:latin typeface="Palatino Linotype" pitchFamily="18" charset="0"/>
              </a:rPr>
              <a:t> </a:t>
            </a:r>
            <a:r>
              <a:rPr lang="en-US" sz="2400" b="1" dirty="0" err="1" smtClean="0">
                <a:latin typeface="Palatino Linotype" pitchFamily="18" charset="0"/>
              </a:rPr>
              <a:t>bằng</a:t>
            </a:r>
            <a:r>
              <a:rPr lang="en-US" sz="2400" b="1" dirty="0" smtClean="0">
                <a:latin typeface="Palatino Linotype" pitchFamily="18" charset="0"/>
              </a:rPr>
              <a:t> </a:t>
            </a:r>
            <a:r>
              <a:rPr lang="en-US" sz="2400" b="1" dirty="0" err="1" smtClean="0">
                <a:latin typeface="Palatino Linotype" pitchFamily="18" charset="0"/>
              </a:rPr>
              <a:t>ngoại</a:t>
            </a:r>
            <a:r>
              <a:rPr lang="en-US" sz="2400" b="1" dirty="0" smtClean="0">
                <a:latin typeface="Palatino Linotype" pitchFamily="18" charset="0"/>
              </a:rPr>
              <a:t> </a:t>
            </a:r>
            <a:r>
              <a:rPr lang="en-US" sz="2400" b="1" dirty="0" err="1" smtClean="0">
                <a:latin typeface="Palatino Linotype" pitchFamily="18" charset="0"/>
              </a:rPr>
              <a:t>tệ</a:t>
            </a:r>
            <a:r>
              <a:rPr lang="en-US" sz="2400" b="1" dirty="0" smtClean="0">
                <a:latin typeface="Palatino Linotype" pitchFamily="18" charset="0"/>
              </a:rPr>
              <a:t> </a:t>
            </a:r>
            <a:r>
              <a:rPr lang="en-US" sz="2400" b="1" dirty="0" err="1" smtClean="0">
                <a:latin typeface="Palatino Linotype" pitchFamily="18" charset="0"/>
              </a:rPr>
              <a:t>phát</a:t>
            </a:r>
            <a:r>
              <a:rPr lang="en-US" sz="2400" b="1" dirty="0" smtClean="0">
                <a:latin typeface="Palatino Linotype" pitchFamily="18" charset="0"/>
              </a:rPr>
              <a:t> </a:t>
            </a:r>
            <a:r>
              <a:rPr lang="en-US" sz="2400" b="1" dirty="0" err="1" smtClean="0">
                <a:latin typeface="Palatino Linotype" pitchFamily="18" charset="0"/>
              </a:rPr>
              <a:t>sinh</a:t>
            </a:r>
            <a:r>
              <a:rPr lang="en-US" sz="2400" b="1" dirty="0" smtClean="0">
                <a:latin typeface="Palatino Linotype" pitchFamily="18" charset="0"/>
              </a:rPr>
              <a:t> </a:t>
            </a:r>
            <a:r>
              <a:rPr lang="en-US" sz="2400" b="1" dirty="0" err="1" smtClean="0">
                <a:latin typeface="Palatino Linotype" pitchFamily="18" charset="0"/>
              </a:rPr>
              <a:t>trong</a:t>
            </a:r>
            <a:r>
              <a:rPr lang="en-US" sz="2400" b="1" dirty="0" smtClean="0">
                <a:latin typeface="Palatino Linotype" pitchFamily="18" charset="0"/>
              </a:rPr>
              <a:t> </a:t>
            </a:r>
            <a:r>
              <a:rPr lang="en-US" sz="2400" b="1" dirty="0" err="1" smtClean="0">
                <a:latin typeface="Palatino Linotype" pitchFamily="18" charset="0"/>
              </a:rPr>
              <a:t>kỳ</a:t>
            </a:r>
            <a:endParaRPr lang="en-US" sz="2200" b="1" dirty="0">
              <a:latin typeface="Palatino Linotype"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04EABF38-57D8-4859-9D9B-C6E9DC4C57B4}" type="slidenum">
              <a:rPr lang="en-US" sz="1400">
                <a:latin typeface="Times New Roman" pitchFamily="18" charset="0"/>
              </a:rPr>
              <a:pPr algn="r"/>
              <a:t>41</a:t>
            </a:fld>
            <a:endParaRPr lang="en-US" sz="1400">
              <a:latin typeface="Times New Roman" pitchFamily="18" charset="0"/>
            </a:endParaRPr>
          </a:p>
        </p:txBody>
      </p:sp>
      <p:grpSp>
        <p:nvGrpSpPr>
          <p:cNvPr id="2" name="Group 39"/>
          <p:cNvGrpSpPr>
            <a:grpSpLocks/>
          </p:cNvGrpSpPr>
          <p:nvPr/>
        </p:nvGrpSpPr>
        <p:grpSpPr bwMode="auto">
          <a:xfrm>
            <a:off x="-76200" y="1965325"/>
            <a:ext cx="9372600" cy="2530475"/>
            <a:chOff x="-48" y="1008"/>
            <a:chExt cx="5904" cy="1594"/>
          </a:xfrm>
        </p:grpSpPr>
        <p:grpSp>
          <p:nvGrpSpPr>
            <p:cNvPr id="3" name="Group 8"/>
            <p:cNvGrpSpPr>
              <a:grpSpLocks/>
            </p:cNvGrpSpPr>
            <p:nvPr/>
          </p:nvGrpSpPr>
          <p:grpSpPr bwMode="auto">
            <a:xfrm>
              <a:off x="1104" y="1658"/>
              <a:ext cx="1776" cy="454"/>
              <a:chOff x="912" y="746"/>
              <a:chExt cx="1776" cy="454"/>
            </a:xfrm>
          </p:grpSpPr>
          <p:sp>
            <p:nvSpPr>
              <p:cNvPr id="29731" name="Text Box 101"/>
              <p:cNvSpPr txBox="1">
                <a:spLocks noChangeArrowheads="1"/>
              </p:cNvSpPr>
              <p:nvPr/>
            </p:nvSpPr>
            <p:spPr bwMode="auto">
              <a:xfrm>
                <a:off x="912" y="746"/>
                <a:ext cx="1776" cy="407"/>
              </a:xfrm>
              <a:prstGeom prst="rect">
                <a:avLst/>
              </a:prstGeom>
              <a:noFill/>
              <a:ln w="9525">
                <a:noFill/>
                <a:miter lim="800000"/>
                <a:headEnd/>
                <a:tailEnd/>
              </a:ln>
            </p:spPr>
            <p:txBody>
              <a:bodyPr>
                <a:spAutoFit/>
              </a:bodyPr>
              <a:lstStyle/>
              <a:p>
                <a:pPr algn="ctr"/>
                <a:r>
                  <a:rPr lang="en-US" sz="1800" dirty="0">
                    <a:latin typeface="Palatino Linotype" pitchFamily="18" charset="0"/>
                  </a:rPr>
                  <a:t>(</a:t>
                </a:r>
                <a:r>
                  <a:rPr lang="en-US" sz="1800" dirty="0" smtClean="0">
                    <a:latin typeface="Palatino Linotype" pitchFamily="18" charset="0"/>
                  </a:rPr>
                  <a:t>1a) </a:t>
                </a:r>
                <a:r>
                  <a:rPr lang="en-US" sz="1800" dirty="0" err="1" smtClean="0">
                    <a:latin typeface="Palatino Linotype" pitchFamily="18" charset="0"/>
                  </a:rPr>
                  <a:t>Phát</a:t>
                </a:r>
                <a:r>
                  <a:rPr lang="en-US" sz="1800" dirty="0" smtClean="0">
                    <a:latin typeface="Palatino Linotype" pitchFamily="18" charset="0"/>
                  </a:rPr>
                  <a:t> </a:t>
                </a:r>
                <a:r>
                  <a:rPr lang="en-US" sz="1800" dirty="0" err="1" smtClean="0">
                    <a:latin typeface="Palatino Linotype" pitchFamily="18" charset="0"/>
                  </a:rPr>
                  <a:t>sinh</a:t>
                </a:r>
                <a:r>
                  <a:rPr lang="en-US" sz="1800" dirty="0" smtClean="0">
                    <a:latin typeface="Palatino Linotype" pitchFamily="18" charset="0"/>
                  </a:rPr>
                  <a:t> </a:t>
                </a:r>
                <a:r>
                  <a:rPr lang="en-US" sz="1800" dirty="0" err="1" smtClean="0">
                    <a:latin typeface="Palatino Linotype" pitchFamily="18" charset="0"/>
                  </a:rPr>
                  <a:t>lãi</a:t>
                </a:r>
                <a:r>
                  <a:rPr lang="en-US" sz="1800" dirty="0" smtClean="0">
                    <a:latin typeface="Palatino Linotype" pitchFamily="18" charset="0"/>
                  </a:rPr>
                  <a:t> </a:t>
                </a:r>
                <a:r>
                  <a:rPr lang="en-US" sz="1800" dirty="0" err="1" smtClean="0">
                    <a:latin typeface="Palatino Linotype" pitchFamily="18" charset="0"/>
                  </a:rPr>
                  <a:t>tỷ</a:t>
                </a:r>
                <a:r>
                  <a:rPr lang="en-US" sz="1800" dirty="0" smtClean="0">
                    <a:latin typeface="Palatino Linotype" pitchFamily="18" charset="0"/>
                  </a:rPr>
                  <a:t> </a:t>
                </a:r>
                <a:r>
                  <a:rPr lang="en-US" sz="1800" dirty="0" err="1" smtClean="0">
                    <a:latin typeface="Palatino Linotype" pitchFamily="18" charset="0"/>
                  </a:rPr>
                  <a:t>giá</a:t>
                </a:r>
                <a:r>
                  <a:rPr lang="en-US" sz="1800" dirty="0" smtClean="0">
                    <a:latin typeface="Palatino Linotype" pitchFamily="18" charset="0"/>
                  </a:rPr>
                  <a:t> </a:t>
                </a:r>
                <a:r>
                  <a:rPr lang="en-US" sz="1800" dirty="0" err="1" smtClean="0">
                    <a:latin typeface="Palatino Linotype" pitchFamily="18" charset="0"/>
                  </a:rPr>
                  <a:t>hối</a:t>
                </a:r>
                <a:r>
                  <a:rPr lang="en-US" sz="1800" dirty="0" smtClean="0">
                    <a:latin typeface="Palatino Linotype" pitchFamily="18" charset="0"/>
                  </a:rPr>
                  <a:t> </a:t>
                </a:r>
                <a:r>
                  <a:rPr lang="en-US" sz="1800" dirty="0" err="1" smtClean="0">
                    <a:latin typeface="Palatino Linotype" pitchFamily="18" charset="0"/>
                  </a:rPr>
                  <a:t>đoái</a:t>
                </a:r>
                <a:endParaRPr lang="en-US" sz="1800" dirty="0">
                  <a:latin typeface="Palatino Linotype" pitchFamily="18" charset="0"/>
                </a:endParaRPr>
              </a:p>
            </p:txBody>
          </p:sp>
          <p:sp>
            <p:nvSpPr>
              <p:cNvPr id="29733" name="Line 11"/>
              <p:cNvSpPr>
                <a:spLocks noChangeShapeType="1"/>
              </p:cNvSpPr>
              <p:nvPr/>
            </p:nvSpPr>
            <p:spPr bwMode="auto">
              <a:xfrm>
                <a:off x="1056" y="1200"/>
                <a:ext cx="1536" cy="0"/>
              </a:xfrm>
              <a:prstGeom prst="line">
                <a:avLst/>
              </a:prstGeom>
              <a:noFill/>
              <a:ln w="28575">
                <a:solidFill>
                  <a:schemeClr val="tx1"/>
                </a:solidFill>
                <a:round/>
                <a:headEnd/>
                <a:tailEnd type="triangle" w="med" len="med"/>
              </a:ln>
            </p:spPr>
            <p:txBody>
              <a:bodyPr/>
              <a:lstStyle/>
              <a:p>
                <a:endParaRPr lang="en-US">
                  <a:latin typeface="Palatino Linotype" pitchFamily="18" charset="0"/>
                </a:endParaRPr>
              </a:p>
            </p:txBody>
          </p:sp>
        </p:grpSp>
        <p:grpSp>
          <p:nvGrpSpPr>
            <p:cNvPr id="4" name="Group 38"/>
            <p:cNvGrpSpPr>
              <a:grpSpLocks/>
            </p:cNvGrpSpPr>
            <p:nvPr/>
          </p:nvGrpSpPr>
          <p:grpSpPr bwMode="auto">
            <a:xfrm>
              <a:off x="-48" y="1008"/>
              <a:ext cx="5904" cy="1594"/>
              <a:chOff x="-48" y="998"/>
              <a:chExt cx="5904" cy="1594"/>
            </a:xfrm>
          </p:grpSpPr>
          <p:sp>
            <p:nvSpPr>
              <p:cNvPr id="29704" name="Line 33"/>
              <p:cNvSpPr>
                <a:spLocks noChangeShapeType="1"/>
              </p:cNvSpPr>
              <p:nvPr/>
            </p:nvSpPr>
            <p:spPr bwMode="auto">
              <a:xfrm flipH="1">
                <a:off x="4464" y="2100"/>
                <a:ext cx="816" cy="0"/>
              </a:xfrm>
              <a:prstGeom prst="line">
                <a:avLst/>
              </a:prstGeom>
              <a:noFill/>
              <a:ln w="28575">
                <a:solidFill>
                  <a:schemeClr val="tx1"/>
                </a:solidFill>
                <a:round/>
                <a:headEnd/>
                <a:tailEnd type="triangle" w="med" len="med"/>
              </a:ln>
            </p:spPr>
            <p:txBody>
              <a:bodyPr/>
              <a:lstStyle/>
              <a:p>
                <a:endParaRPr lang="en-US">
                  <a:latin typeface="Palatino Linotype" pitchFamily="18" charset="0"/>
                </a:endParaRPr>
              </a:p>
            </p:txBody>
          </p:sp>
          <p:sp>
            <p:nvSpPr>
              <p:cNvPr id="29705" name="Rectangle 35"/>
              <p:cNvSpPr>
                <a:spLocks noChangeArrowheads="1"/>
              </p:cNvSpPr>
              <p:nvPr/>
            </p:nvSpPr>
            <p:spPr bwMode="auto">
              <a:xfrm>
                <a:off x="4497" y="1740"/>
                <a:ext cx="768" cy="336"/>
              </a:xfrm>
              <a:prstGeom prst="rect">
                <a:avLst/>
              </a:prstGeom>
              <a:noFill/>
              <a:ln w="9525">
                <a:noFill/>
                <a:miter lim="800000"/>
                <a:headEnd/>
                <a:tailEnd/>
              </a:ln>
            </p:spPr>
            <p:txBody>
              <a:bodyPr wrap="none" anchor="ctr"/>
              <a:lstStyle/>
              <a:p>
                <a:pPr algn="ctr"/>
                <a:r>
                  <a:rPr lang="en-US" sz="1800" dirty="0">
                    <a:latin typeface="Palatino Linotype" pitchFamily="18" charset="0"/>
                  </a:rPr>
                  <a:t>(</a:t>
                </a:r>
                <a:r>
                  <a:rPr lang="en-US" sz="1800" dirty="0" smtClean="0">
                    <a:latin typeface="Palatino Linotype" pitchFamily="18" charset="0"/>
                  </a:rPr>
                  <a:t>2b)</a:t>
                </a:r>
                <a:endParaRPr lang="en-GB" sz="1800" dirty="0">
                  <a:latin typeface="Palatino Linotype" pitchFamily="18" charset="0"/>
                </a:endParaRPr>
              </a:p>
            </p:txBody>
          </p:sp>
          <p:grpSp>
            <p:nvGrpSpPr>
              <p:cNvPr id="5" name="Group 37"/>
              <p:cNvGrpSpPr>
                <a:grpSpLocks/>
              </p:cNvGrpSpPr>
              <p:nvPr/>
            </p:nvGrpSpPr>
            <p:grpSpPr bwMode="auto">
              <a:xfrm>
                <a:off x="-48" y="998"/>
                <a:ext cx="5904" cy="1594"/>
                <a:chOff x="-48" y="566"/>
                <a:chExt cx="5904" cy="1594"/>
              </a:xfrm>
            </p:grpSpPr>
            <p:grpSp>
              <p:nvGrpSpPr>
                <p:cNvPr id="6" name="Group 3"/>
                <p:cNvGrpSpPr>
                  <a:grpSpLocks/>
                </p:cNvGrpSpPr>
                <p:nvPr/>
              </p:nvGrpSpPr>
              <p:grpSpPr bwMode="auto">
                <a:xfrm>
                  <a:off x="864" y="777"/>
                  <a:ext cx="864" cy="1383"/>
                  <a:chOff x="336" y="441"/>
                  <a:chExt cx="864" cy="1383"/>
                </a:xfrm>
              </p:grpSpPr>
              <p:sp>
                <p:nvSpPr>
                  <p:cNvPr id="29728" name="Line 111"/>
                  <p:cNvSpPr>
                    <a:spLocks noChangeShapeType="1"/>
                  </p:cNvSpPr>
                  <p:nvPr/>
                </p:nvSpPr>
                <p:spPr bwMode="auto">
                  <a:xfrm>
                    <a:off x="336" y="720"/>
                    <a:ext cx="768" cy="0"/>
                  </a:xfrm>
                  <a:prstGeom prst="line">
                    <a:avLst/>
                  </a:prstGeom>
                  <a:noFill/>
                  <a:ln w="28575">
                    <a:solidFill>
                      <a:schemeClr val="tx1"/>
                    </a:solidFill>
                    <a:round/>
                    <a:headEnd/>
                    <a:tailEnd/>
                  </a:ln>
                </p:spPr>
                <p:txBody>
                  <a:bodyPr/>
                  <a:lstStyle/>
                  <a:p>
                    <a:endParaRPr lang="en-US">
                      <a:latin typeface="Palatino Linotype" pitchFamily="18" charset="0"/>
                    </a:endParaRPr>
                  </a:p>
                </p:txBody>
              </p:sp>
              <p:sp>
                <p:nvSpPr>
                  <p:cNvPr id="29729" name="Line 112"/>
                  <p:cNvSpPr>
                    <a:spLocks noChangeShapeType="1"/>
                  </p:cNvSpPr>
                  <p:nvPr/>
                </p:nvSpPr>
                <p:spPr bwMode="auto">
                  <a:xfrm>
                    <a:off x="672" y="720"/>
                    <a:ext cx="0" cy="1104"/>
                  </a:xfrm>
                  <a:prstGeom prst="line">
                    <a:avLst/>
                  </a:prstGeom>
                  <a:noFill/>
                  <a:ln w="28575">
                    <a:solidFill>
                      <a:schemeClr val="tx1"/>
                    </a:solidFill>
                    <a:round/>
                    <a:headEnd/>
                    <a:tailEnd/>
                  </a:ln>
                </p:spPr>
                <p:txBody>
                  <a:bodyPr/>
                  <a:lstStyle/>
                  <a:p>
                    <a:endParaRPr lang="en-US">
                      <a:latin typeface="Palatino Linotype" pitchFamily="18" charset="0"/>
                    </a:endParaRPr>
                  </a:p>
                </p:txBody>
              </p:sp>
              <p:sp>
                <p:nvSpPr>
                  <p:cNvPr id="29730" name="Text Box 113"/>
                  <p:cNvSpPr txBox="1">
                    <a:spLocks noChangeArrowheads="1"/>
                  </p:cNvSpPr>
                  <p:nvPr/>
                </p:nvSpPr>
                <p:spPr bwMode="auto">
                  <a:xfrm>
                    <a:off x="336" y="441"/>
                    <a:ext cx="864" cy="231"/>
                  </a:xfrm>
                  <a:prstGeom prst="rect">
                    <a:avLst/>
                  </a:prstGeom>
                  <a:noFill/>
                  <a:ln w="9525">
                    <a:noFill/>
                    <a:miter lim="800000"/>
                    <a:headEnd/>
                    <a:tailEnd/>
                  </a:ln>
                </p:spPr>
                <p:txBody>
                  <a:bodyPr>
                    <a:spAutoFit/>
                  </a:bodyPr>
                  <a:lstStyle/>
                  <a:p>
                    <a:pPr>
                      <a:spcBef>
                        <a:spcPct val="50000"/>
                      </a:spcBef>
                    </a:pPr>
                    <a:r>
                      <a:rPr lang="en-US" sz="1800" b="1">
                        <a:latin typeface="Palatino Linotype" pitchFamily="18" charset="0"/>
                      </a:rPr>
                      <a:t>TK 413(1)</a:t>
                    </a:r>
                  </a:p>
                </p:txBody>
              </p:sp>
            </p:grpSp>
            <p:grpSp>
              <p:nvGrpSpPr>
                <p:cNvPr id="7" name="Group 12"/>
                <p:cNvGrpSpPr>
                  <a:grpSpLocks/>
                </p:cNvGrpSpPr>
                <p:nvPr/>
              </p:nvGrpSpPr>
              <p:grpSpPr bwMode="auto">
                <a:xfrm>
                  <a:off x="4080" y="768"/>
                  <a:ext cx="864" cy="1383"/>
                  <a:chOff x="336" y="441"/>
                  <a:chExt cx="864" cy="1383"/>
                </a:xfrm>
              </p:grpSpPr>
              <p:sp>
                <p:nvSpPr>
                  <p:cNvPr id="29725" name="Line 111"/>
                  <p:cNvSpPr>
                    <a:spLocks noChangeShapeType="1"/>
                  </p:cNvSpPr>
                  <p:nvPr/>
                </p:nvSpPr>
                <p:spPr bwMode="auto">
                  <a:xfrm>
                    <a:off x="336" y="720"/>
                    <a:ext cx="768" cy="0"/>
                  </a:xfrm>
                  <a:prstGeom prst="line">
                    <a:avLst/>
                  </a:prstGeom>
                  <a:noFill/>
                  <a:ln w="28575">
                    <a:solidFill>
                      <a:schemeClr val="tx1"/>
                    </a:solidFill>
                    <a:round/>
                    <a:headEnd/>
                    <a:tailEnd/>
                  </a:ln>
                </p:spPr>
                <p:txBody>
                  <a:bodyPr/>
                  <a:lstStyle/>
                  <a:p>
                    <a:endParaRPr lang="en-US">
                      <a:latin typeface="Palatino Linotype" pitchFamily="18" charset="0"/>
                    </a:endParaRPr>
                  </a:p>
                </p:txBody>
              </p:sp>
              <p:sp>
                <p:nvSpPr>
                  <p:cNvPr id="29726" name="Line 112"/>
                  <p:cNvSpPr>
                    <a:spLocks noChangeShapeType="1"/>
                  </p:cNvSpPr>
                  <p:nvPr/>
                </p:nvSpPr>
                <p:spPr bwMode="auto">
                  <a:xfrm>
                    <a:off x="672" y="720"/>
                    <a:ext cx="0" cy="1104"/>
                  </a:xfrm>
                  <a:prstGeom prst="line">
                    <a:avLst/>
                  </a:prstGeom>
                  <a:noFill/>
                  <a:ln w="28575">
                    <a:solidFill>
                      <a:schemeClr val="tx1"/>
                    </a:solidFill>
                    <a:round/>
                    <a:headEnd/>
                    <a:tailEnd/>
                  </a:ln>
                </p:spPr>
                <p:txBody>
                  <a:bodyPr/>
                  <a:lstStyle/>
                  <a:p>
                    <a:endParaRPr lang="en-US">
                      <a:latin typeface="Palatino Linotype" pitchFamily="18" charset="0"/>
                    </a:endParaRPr>
                  </a:p>
                </p:txBody>
              </p:sp>
              <p:sp>
                <p:nvSpPr>
                  <p:cNvPr id="29727" name="Text Box 113"/>
                  <p:cNvSpPr txBox="1">
                    <a:spLocks noChangeArrowheads="1"/>
                  </p:cNvSpPr>
                  <p:nvPr/>
                </p:nvSpPr>
                <p:spPr bwMode="auto">
                  <a:xfrm>
                    <a:off x="336" y="441"/>
                    <a:ext cx="864" cy="231"/>
                  </a:xfrm>
                  <a:prstGeom prst="rect">
                    <a:avLst/>
                  </a:prstGeom>
                  <a:noFill/>
                  <a:ln w="9525">
                    <a:noFill/>
                    <a:miter lim="800000"/>
                    <a:headEnd/>
                    <a:tailEnd/>
                  </a:ln>
                </p:spPr>
                <p:txBody>
                  <a:bodyPr>
                    <a:spAutoFit/>
                  </a:bodyPr>
                  <a:lstStyle/>
                  <a:p>
                    <a:pPr>
                      <a:spcBef>
                        <a:spcPct val="50000"/>
                      </a:spcBef>
                    </a:pPr>
                    <a:r>
                      <a:rPr lang="en-US" sz="1800" b="1">
                        <a:latin typeface="Palatino Linotype" pitchFamily="18" charset="0"/>
                      </a:rPr>
                      <a:t>TK 413(1)</a:t>
                    </a:r>
                  </a:p>
                </p:txBody>
              </p:sp>
            </p:grpSp>
            <p:grpSp>
              <p:nvGrpSpPr>
                <p:cNvPr id="8" name="Group 16"/>
                <p:cNvGrpSpPr>
                  <a:grpSpLocks/>
                </p:cNvGrpSpPr>
                <p:nvPr/>
              </p:nvGrpSpPr>
              <p:grpSpPr bwMode="auto">
                <a:xfrm>
                  <a:off x="4992" y="768"/>
                  <a:ext cx="864" cy="1383"/>
                  <a:chOff x="336" y="441"/>
                  <a:chExt cx="864" cy="1383"/>
                </a:xfrm>
              </p:grpSpPr>
              <p:sp>
                <p:nvSpPr>
                  <p:cNvPr id="29722" name="Line 111"/>
                  <p:cNvSpPr>
                    <a:spLocks noChangeShapeType="1"/>
                  </p:cNvSpPr>
                  <p:nvPr/>
                </p:nvSpPr>
                <p:spPr bwMode="auto">
                  <a:xfrm>
                    <a:off x="336" y="720"/>
                    <a:ext cx="768" cy="0"/>
                  </a:xfrm>
                  <a:prstGeom prst="line">
                    <a:avLst/>
                  </a:prstGeom>
                  <a:noFill/>
                  <a:ln w="28575">
                    <a:solidFill>
                      <a:schemeClr val="tx1"/>
                    </a:solidFill>
                    <a:round/>
                    <a:headEnd/>
                    <a:tailEnd/>
                  </a:ln>
                </p:spPr>
                <p:txBody>
                  <a:bodyPr/>
                  <a:lstStyle/>
                  <a:p>
                    <a:endParaRPr lang="en-US">
                      <a:latin typeface="Palatino Linotype" pitchFamily="18" charset="0"/>
                    </a:endParaRPr>
                  </a:p>
                </p:txBody>
              </p:sp>
              <p:sp>
                <p:nvSpPr>
                  <p:cNvPr id="29723" name="Line 112"/>
                  <p:cNvSpPr>
                    <a:spLocks noChangeShapeType="1"/>
                  </p:cNvSpPr>
                  <p:nvPr/>
                </p:nvSpPr>
                <p:spPr bwMode="auto">
                  <a:xfrm>
                    <a:off x="672" y="720"/>
                    <a:ext cx="0" cy="1104"/>
                  </a:xfrm>
                  <a:prstGeom prst="line">
                    <a:avLst/>
                  </a:prstGeom>
                  <a:noFill/>
                  <a:ln w="28575">
                    <a:solidFill>
                      <a:schemeClr val="tx1"/>
                    </a:solidFill>
                    <a:round/>
                    <a:headEnd/>
                    <a:tailEnd/>
                  </a:ln>
                </p:spPr>
                <p:txBody>
                  <a:bodyPr/>
                  <a:lstStyle/>
                  <a:p>
                    <a:endParaRPr lang="en-US">
                      <a:latin typeface="Palatino Linotype" pitchFamily="18" charset="0"/>
                    </a:endParaRPr>
                  </a:p>
                </p:txBody>
              </p:sp>
              <p:sp>
                <p:nvSpPr>
                  <p:cNvPr id="29724" name="Text Box 113"/>
                  <p:cNvSpPr txBox="1">
                    <a:spLocks noChangeArrowheads="1"/>
                  </p:cNvSpPr>
                  <p:nvPr/>
                </p:nvSpPr>
                <p:spPr bwMode="auto">
                  <a:xfrm>
                    <a:off x="336" y="441"/>
                    <a:ext cx="864" cy="231"/>
                  </a:xfrm>
                  <a:prstGeom prst="rect">
                    <a:avLst/>
                  </a:prstGeom>
                  <a:noFill/>
                  <a:ln w="9525">
                    <a:noFill/>
                    <a:miter lim="800000"/>
                    <a:headEnd/>
                    <a:tailEnd/>
                  </a:ln>
                </p:spPr>
                <p:txBody>
                  <a:bodyPr>
                    <a:spAutoFit/>
                  </a:bodyPr>
                  <a:lstStyle/>
                  <a:p>
                    <a:pPr>
                      <a:spcBef>
                        <a:spcPct val="50000"/>
                      </a:spcBef>
                    </a:pPr>
                    <a:r>
                      <a:rPr lang="en-US" sz="1800" b="1">
                        <a:latin typeface="Palatino Linotype" pitchFamily="18" charset="0"/>
                      </a:rPr>
                      <a:t>TK 635</a:t>
                    </a:r>
                  </a:p>
                </p:txBody>
              </p:sp>
            </p:grpSp>
            <p:sp>
              <p:nvSpPr>
                <p:cNvPr id="29710" name="Line 111"/>
                <p:cNvSpPr>
                  <a:spLocks noChangeShapeType="1"/>
                </p:cNvSpPr>
                <p:nvPr/>
              </p:nvSpPr>
              <p:spPr bwMode="auto">
                <a:xfrm>
                  <a:off x="-48" y="1056"/>
                  <a:ext cx="768" cy="0"/>
                </a:xfrm>
                <a:prstGeom prst="line">
                  <a:avLst/>
                </a:prstGeom>
                <a:noFill/>
                <a:ln w="28575">
                  <a:solidFill>
                    <a:schemeClr val="tx1"/>
                  </a:solidFill>
                  <a:round/>
                  <a:headEnd/>
                  <a:tailEnd/>
                </a:ln>
              </p:spPr>
              <p:txBody>
                <a:bodyPr/>
                <a:lstStyle/>
                <a:p>
                  <a:endParaRPr lang="en-US">
                    <a:latin typeface="Palatino Linotype" pitchFamily="18" charset="0"/>
                  </a:endParaRPr>
                </a:p>
              </p:txBody>
            </p:sp>
            <p:sp>
              <p:nvSpPr>
                <p:cNvPr id="29711" name="Line 112"/>
                <p:cNvSpPr>
                  <a:spLocks noChangeShapeType="1"/>
                </p:cNvSpPr>
                <p:nvPr/>
              </p:nvSpPr>
              <p:spPr bwMode="auto">
                <a:xfrm>
                  <a:off x="288" y="1056"/>
                  <a:ext cx="0" cy="1104"/>
                </a:xfrm>
                <a:prstGeom prst="line">
                  <a:avLst/>
                </a:prstGeom>
                <a:noFill/>
                <a:ln w="28575">
                  <a:solidFill>
                    <a:schemeClr val="tx1"/>
                  </a:solidFill>
                  <a:round/>
                  <a:headEnd/>
                  <a:tailEnd/>
                </a:ln>
              </p:spPr>
              <p:txBody>
                <a:bodyPr/>
                <a:lstStyle/>
                <a:p>
                  <a:endParaRPr lang="en-US">
                    <a:latin typeface="Palatino Linotype" pitchFamily="18" charset="0"/>
                  </a:endParaRPr>
                </a:p>
              </p:txBody>
            </p:sp>
            <p:sp>
              <p:nvSpPr>
                <p:cNvPr id="29712" name="Text Box 113"/>
                <p:cNvSpPr txBox="1">
                  <a:spLocks noChangeArrowheads="1"/>
                </p:cNvSpPr>
                <p:nvPr/>
              </p:nvSpPr>
              <p:spPr bwMode="auto">
                <a:xfrm>
                  <a:off x="-48" y="777"/>
                  <a:ext cx="864" cy="231"/>
                </a:xfrm>
                <a:prstGeom prst="rect">
                  <a:avLst/>
                </a:prstGeom>
                <a:noFill/>
                <a:ln w="9525">
                  <a:noFill/>
                  <a:miter lim="800000"/>
                  <a:headEnd/>
                  <a:tailEnd/>
                </a:ln>
              </p:spPr>
              <p:txBody>
                <a:bodyPr>
                  <a:spAutoFit/>
                </a:bodyPr>
                <a:lstStyle/>
                <a:p>
                  <a:pPr>
                    <a:spcBef>
                      <a:spcPct val="50000"/>
                    </a:spcBef>
                  </a:pPr>
                  <a:r>
                    <a:rPr lang="en-US" sz="1800" b="1">
                      <a:latin typeface="Palatino Linotype" pitchFamily="18" charset="0"/>
                    </a:rPr>
                    <a:t>TK 515</a:t>
                  </a:r>
                </a:p>
              </p:txBody>
            </p:sp>
            <p:sp>
              <p:nvSpPr>
                <p:cNvPr id="29721" name="Line 27"/>
                <p:cNvSpPr>
                  <a:spLocks noChangeShapeType="1"/>
                </p:cNvSpPr>
                <p:nvPr/>
              </p:nvSpPr>
              <p:spPr bwMode="auto">
                <a:xfrm flipH="1">
                  <a:off x="2976" y="1668"/>
                  <a:ext cx="1296" cy="0"/>
                </a:xfrm>
                <a:prstGeom prst="line">
                  <a:avLst/>
                </a:prstGeom>
                <a:noFill/>
                <a:ln w="28575">
                  <a:solidFill>
                    <a:schemeClr val="tx1"/>
                  </a:solidFill>
                  <a:round/>
                  <a:headEnd/>
                  <a:tailEnd type="triangle" w="med" len="med"/>
                </a:ln>
              </p:spPr>
              <p:txBody>
                <a:bodyPr/>
                <a:lstStyle/>
                <a:p>
                  <a:endParaRPr lang="en-US">
                    <a:latin typeface="Palatino Linotype" pitchFamily="18" charset="0"/>
                  </a:endParaRPr>
                </a:p>
              </p:txBody>
            </p:sp>
            <p:sp>
              <p:nvSpPr>
                <p:cNvPr id="29714" name="Text Box 35"/>
                <p:cNvSpPr txBox="1">
                  <a:spLocks noChangeArrowheads="1"/>
                </p:cNvSpPr>
                <p:nvPr/>
              </p:nvSpPr>
              <p:spPr bwMode="auto">
                <a:xfrm>
                  <a:off x="2112" y="566"/>
                  <a:ext cx="1893" cy="494"/>
                </a:xfrm>
                <a:prstGeom prst="rect">
                  <a:avLst/>
                </a:prstGeom>
                <a:noFill/>
                <a:ln w="9525">
                  <a:noFill/>
                  <a:miter lim="800000"/>
                  <a:headEnd/>
                  <a:tailEnd/>
                </a:ln>
              </p:spPr>
              <p:txBody>
                <a:bodyPr wrap="square">
                  <a:spAutoFit/>
                </a:bodyPr>
                <a:lstStyle/>
                <a:p>
                  <a:pPr algn="ctr">
                    <a:spcBef>
                      <a:spcPct val="25000"/>
                    </a:spcBef>
                  </a:pPr>
                  <a:r>
                    <a:rPr lang="en-US" sz="2000" b="1" dirty="0" smtClean="0">
                      <a:latin typeface="Palatino Linotype" pitchFamily="18" charset="0"/>
                    </a:rPr>
                    <a:t>TK1112,1122,128,228</a:t>
                  </a:r>
                  <a:endParaRPr lang="en-US" sz="2000" b="1" dirty="0">
                    <a:latin typeface="Palatino Linotype" pitchFamily="18" charset="0"/>
                  </a:endParaRPr>
                </a:p>
                <a:p>
                  <a:pPr algn="ctr">
                    <a:spcBef>
                      <a:spcPct val="25000"/>
                    </a:spcBef>
                  </a:pPr>
                  <a:r>
                    <a:rPr lang="en-US" sz="2000" b="1" dirty="0">
                      <a:latin typeface="Palatino Linotype" pitchFamily="18" charset="0"/>
                    </a:rPr>
                    <a:t>131, </a:t>
                  </a:r>
                  <a:r>
                    <a:rPr lang="en-US" sz="2000" b="1" dirty="0" smtClean="0">
                      <a:latin typeface="Palatino Linotype" pitchFamily="18" charset="0"/>
                    </a:rPr>
                    <a:t>331, </a:t>
                  </a:r>
                  <a:r>
                    <a:rPr lang="en-US" sz="2000" b="1" dirty="0">
                      <a:latin typeface="Palatino Linotype" pitchFamily="18" charset="0"/>
                    </a:rPr>
                    <a:t>341….</a:t>
                  </a:r>
                </a:p>
              </p:txBody>
            </p:sp>
            <p:sp>
              <p:nvSpPr>
                <p:cNvPr id="29715" name="Line 37"/>
                <p:cNvSpPr>
                  <a:spLocks noChangeShapeType="1"/>
                </p:cNvSpPr>
                <p:nvPr/>
              </p:nvSpPr>
              <p:spPr bwMode="auto">
                <a:xfrm>
                  <a:off x="2304" y="1056"/>
                  <a:ext cx="1152" cy="1"/>
                </a:xfrm>
                <a:prstGeom prst="line">
                  <a:avLst/>
                </a:prstGeom>
                <a:noFill/>
                <a:ln w="28575">
                  <a:solidFill>
                    <a:schemeClr val="tx1"/>
                  </a:solidFill>
                  <a:round/>
                  <a:headEnd/>
                  <a:tailEnd/>
                </a:ln>
              </p:spPr>
              <p:txBody>
                <a:bodyPr/>
                <a:lstStyle/>
                <a:p>
                  <a:endParaRPr lang="en-US">
                    <a:latin typeface="Palatino Linotype" pitchFamily="18" charset="0"/>
                  </a:endParaRPr>
                </a:p>
              </p:txBody>
            </p:sp>
            <p:sp>
              <p:nvSpPr>
                <p:cNvPr id="29716" name="Line 32"/>
                <p:cNvSpPr>
                  <a:spLocks noChangeShapeType="1"/>
                </p:cNvSpPr>
                <p:nvPr/>
              </p:nvSpPr>
              <p:spPr bwMode="auto">
                <a:xfrm>
                  <a:off x="384" y="1668"/>
                  <a:ext cx="768" cy="0"/>
                </a:xfrm>
                <a:prstGeom prst="line">
                  <a:avLst/>
                </a:prstGeom>
                <a:noFill/>
                <a:ln w="28575">
                  <a:solidFill>
                    <a:schemeClr val="tx1"/>
                  </a:solidFill>
                  <a:round/>
                  <a:headEnd/>
                  <a:tailEnd type="triangle" w="med" len="med"/>
                </a:ln>
              </p:spPr>
              <p:txBody>
                <a:bodyPr/>
                <a:lstStyle/>
                <a:p>
                  <a:endParaRPr lang="en-US">
                    <a:latin typeface="Palatino Linotype" pitchFamily="18" charset="0"/>
                  </a:endParaRPr>
                </a:p>
              </p:txBody>
            </p:sp>
            <p:sp>
              <p:nvSpPr>
                <p:cNvPr id="29717" name="Rectangle 34"/>
                <p:cNvSpPr>
                  <a:spLocks noChangeArrowheads="1"/>
                </p:cNvSpPr>
                <p:nvPr/>
              </p:nvSpPr>
              <p:spPr bwMode="auto">
                <a:xfrm>
                  <a:off x="402" y="1287"/>
                  <a:ext cx="768" cy="336"/>
                </a:xfrm>
                <a:prstGeom prst="rect">
                  <a:avLst/>
                </a:prstGeom>
                <a:noFill/>
                <a:ln w="9525">
                  <a:noFill/>
                  <a:miter lim="800000"/>
                  <a:headEnd/>
                  <a:tailEnd/>
                </a:ln>
              </p:spPr>
              <p:txBody>
                <a:bodyPr wrap="none" anchor="ctr"/>
                <a:lstStyle/>
                <a:p>
                  <a:pPr algn="ctr"/>
                  <a:r>
                    <a:rPr lang="en-US" sz="1800" dirty="0" smtClean="0">
                      <a:latin typeface="Palatino Linotype" pitchFamily="18" charset="0"/>
                    </a:rPr>
                    <a:t>(</a:t>
                  </a:r>
                  <a:r>
                    <a:rPr lang="en-US" dirty="0" smtClean="0">
                      <a:latin typeface="Palatino Linotype" pitchFamily="18" charset="0"/>
                    </a:rPr>
                    <a:t>2a</a:t>
                  </a:r>
                  <a:r>
                    <a:rPr lang="en-US" sz="1800" dirty="0" smtClean="0">
                      <a:latin typeface="Palatino Linotype" pitchFamily="18" charset="0"/>
                    </a:rPr>
                    <a:t>)</a:t>
                  </a:r>
                  <a:endParaRPr lang="en-GB" sz="1800" dirty="0">
                    <a:latin typeface="Palatino Linotype" pitchFamily="18" charset="0"/>
                  </a:endParaRPr>
                </a:p>
              </p:txBody>
            </p:sp>
            <p:sp>
              <p:nvSpPr>
                <p:cNvPr id="29718" name="Line 36"/>
                <p:cNvSpPr>
                  <a:spLocks noChangeShapeType="1"/>
                </p:cNvSpPr>
                <p:nvPr/>
              </p:nvSpPr>
              <p:spPr bwMode="auto">
                <a:xfrm>
                  <a:off x="2832" y="1056"/>
                  <a:ext cx="0" cy="960"/>
                </a:xfrm>
                <a:prstGeom prst="line">
                  <a:avLst/>
                </a:prstGeom>
                <a:noFill/>
                <a:ln w="28575">
                  <a:solidFill>
                    <a:schemeClr val="tx1"/>
                  </a:solidFill>
                  <a:round/>
                  <a:headEnd/>
                  <a:tailEnd/>
                </a:ln>
              </p:spPr>
              <p:txBody>
                <a:bodyPr/>
                <a:lstStyle/>
                <a:p>
                  <a:endParaRPr lang="en-US">
                    <a:latin typeface="Palatino Linotype" pitchFamily="18" charset="0"/>
                  </a:endParaRPr>
                </a:p>
              </p:txBody>
            </p:sp>
          </p:grpSp>
        </p:grpSp>
      </p:grpSp>
      <p:sp>
        <p:nvSpPr>
          <p:cNvPr id="38" name="Title 5"/>
          <p:cNvSpPr txBox="1">
            <a:spLocks/>
          </p:cNvSpPr>
          <p:nvPr/>
        </p:nvSpPr>
        <p:spPr>
          <a:xfrm>
            <a:off x="457200" y="71414"/>
            <a:ext cx="8229600" cy="1000132"/>
          </a:xfrm>
          <a:prstGeom prst="rect">
            <a:avLst/>
          </a:prstGeom>
        </p:spPr>
        <p:txBody>
          <a:bodyP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2600" b="1" i="0" u="none" strike="noStrike" kern="1200" cap="none" spc="0" normalizeH="0" baseline="0" noProof="0" dirty="0" smtClean="0">
                <a:ln>
                  <a:noFill/>
                </a:ln>
                <a:solidFill>
                  <a:schemeClr val="tx1"/>
                </a:solidFill>
                <a:effectLst/>
                <a:uLnTx/>
                <a:uFillTx/>
                <a:latin typeface="Palatino Linotype" pitchFamily="18" charset="0"/>
                <a:ea typeface="+mj-ea"/>
                <a:cs typeface="+mj-cs"/>
              </a:rPr>
              <a:t>1.3.2. </a:t>
            </a:r>
            <a:r>
              <a:rPr kumimoji="0" lang="nl-NL" sz="2600" b="1" i="0" u="none" strike="noStrike" kern="1200" cap="none" spc="0" normalizeH="0" baseline="0" noProof="0" dirty="0" smtClean="0">
                <a:ln>
                  <a:noFill/>
                </a:ln>
                <a:solidFill>
                  <a:schemeClr val="tx1"/>
                </a:solidFill>
                <a:effectLst/>
                <a:uLnTx/>
                <a:uFillTx/>
                <a:latin typeface="Palatino Linotype" pitchFamily="18" charset="0"/>
                <a:ea typeface="+mj-ea"/>
                <a:cs typeface="+mj-cs"/>
              </a:rPr>
              <a:t>Kế toán chênh lệch tỷ giá hối đoái phát sinh do đánh giá lại các khoản mục tiền tệ có gốc ngoại tệ</a:t>
            </a:r>
            <a:br>
              <a:rPr kumimoji="0" lang="nl-NL" sz="2600" b="1" i="0" u="none" strike="noStrike" kern="1200" cap="none" spc="0" normalizeH="0" baseline="0" noProof="0" dirty="0" smtClean="0">
                <a:ln>
                  <a:noFill/>
                </a:ln>
                <a:solidFill>
                  <a:schemeClr val="tx1"/>
                </a:solidFill>
                <a:effectLst/>
                <a:uLnTx/>
                <a:uFillTx/>
                <a:latin typeface="Palatino Linotype" pitchFamily="18" charset="0"/>
                <a:ea typeface="+mj-ea"/>
                <a:cs typeface="+mj-cs"/>
              </a:rPr>
            </a:br>
            <a:endParaRPr kumimoji="0" lang="en-US" sz="2600" b="0" i="0" u="none" strike="noStrike" kern="1200" cap="none" spc="0" normalizeH="0" baseline="0" noProof="0" dirty="0">
              <a:ln>
                <a:noFill/>
              </a:ln>
              <a:solidFill>
                <a:schemeClr val="tx1"/>
              </a:solidFill>
              <a:effectLst/>
              <a:uLnTx/>
              <a:uFillTx/>
              <a:latin typeface="+mj-lt"/>
              <a:ea typeface="+mj-ea"/>
              <a:cs typeface="+mj-cs"/>
            </a:endParaRPr>
          </a:p>
        </p:txBody>
      </p:sp>
      <p:sp>
        <p:nvSpPr>
          <p:cNvPr id="39" name="Content Placeholder 2"/>
          <p:cNvSpPr txBox="1">
            <a:spLocks/>
          </p:cNvSpPr>
          <p:nvPr/>
        </p:nvSpPr>
        <p:spPr>
          <a:xfrm>
            <a:off x="485804" y="1000108"/>
            <a:ext cx="8229600" cy="1000132"/>
          </a:xfrm>
          <a:prstGeom prst="rect">
            <a:avLst/>
          </a:prstGeom>
        </p:spPr>
        <p:txBody>
          <a:bodyPr>
            <a:noAutofit/>
          </a:bodyPr>
          <a:lstStyle/>
          <a:p>
            <a:pPr marL="274320" marR="0" lvl="0" indent="-274320" algn="just" defTabSz="914400" rtl="0" eaLnBrk="1" fontAlgn="auto" latinLnBrk="0" hangingPunct="1">
              <a:lnSpc>
                <a:spcPct val="100000"/>
              </a:lnSpc>
              <a:spcBef>
                <a:spcPct val="20000"/>
              </a:spcBef>
              <a:spcAft>
                <a:spcPts val="0"/>
              </a:spcAft>
              <a:buClr>
                <a:schemeClr val="accent3"/>
              </a:buClr>
              <a:buSzPct val="95000"/>
              <a:tabLst/>
              <a:defRPr/>
            </a:pPr>
            <a:r>
              <a:rPr kumimoji="0" lang="nl-NL" sz="2000" b="0" i="0" u="none" strike="noStrike" kern="1200" cap="none" spc="0" normalizeH="0" baseline="0" noProof="0" dirty="0" smtClean="0">
                <a:ln>
                  <a:noFill/>
                </a:ln>
                <a:solidFill>
                  <a:schemeClr val="tx1"/>
                </a:solidFill>
                <a:effectLst/>
                <a:uLnTx/>
                <a:uFillTx/>
                <a:latin typeface="Palatino Linotype" pitchFamily="18" charset="0"/>
              </a:rPr>
              <a:t>		Khi lập Báo cáo tài chính, kế toán đánh giá lại các khoản mục tiền tệ có gốc ngoại tệ theo tỷ giá hối đoái giao dịch thực tế tại thời điểm báo cáo:</a:t>
            </a:r>
            <a:endParaRPr kumimoji="0" lang="en-US" sz="2000" b="0" i="0" u="none" strike="noStrike" kern="1200" cap="none" spc="0" normalizeH="0" baseline="0" noProof="0" dirty="0">
              <a:ln>
                <a:noFill/>
              </a:ln>
              <a:solidFill>
                <a:schemeClr val="tx1"/>
              </a:solidFill>
              <a:effectLst/>
              <a:uLnTx/>
              <a:uFillTx/>
              <a:latin typeface="Palatino Linotype" pitchFamily="18" charset="0"/>
            </a:endParaRPr>
          </a:p>
        </p:txBody>
      </p:sp>
      <p:sp>
        <p:nvSpPr>
          <p:cNvPr id="40" name="Text Box 101"/>
          <p:cNvSpPr txBox="1">
            <a:spLocks noChangeArrowheads="1"/>
          </p:cNvSpPr>
          <p:nvPr/>
        </p:nvSpPr>
        <p:spPr bwMode="auto">
          <a:xfrm>
            <a:off x="4286248" y="3000372"/>
            <a:ext cx="2819400" cy="646331"/>
          </a:xfrm>
          <a:prstGeom prst="rect">
            <a:avLst/>
          </a:prstGeom>
          <a:noFill/>
          <a:ln w="9525">
            <a:noFill/>
            <a:miter lim="800000"/>
            <a:headEnd/>
            <a:tailEnd/>
          </a:ln>
        </p:spPr>
        <p:txBody>
          <a:bodyPr>
            <a:spAutoFit/>
          </a:bodyPr>
          <a:lstStyle/>
          <a:p>
            <a:pPr algn="ctr"/>
            <a:r>
              <a:rPr lang="en-US" sz="1800" dirty="0">
                <a:latin typeface="Palatino Linotype" pitchFamily="18" charset="0"/>
              </a:rPr>
              <a:t>(</a:t>
            </a:r>
            <a:r>
              <a:rPr lang="en-US" sz="1800" dirty="0" smtClean="0">
                <a:latin typeface="Palatino Linotype" pitchFamily="18" charset="0"/>
              </a:rPr>
              <a:t>1b) </a:t>
            </a:r>
            <a:r>
              <a:rPr lang="en-US" sz="1800" dirty="0" err="1" smtClean="0">
                <a:latin typeface="Palatino Linotype" pitchFamily="18" charset="0"/>
              </a:rPr>
              <a:t>Phát</a:t>
            </a:r>
            <a:r>
              <a:rPr lang="en-US" sz="1800" dirty="0" smtClean="0">
                <a:latin typeface="Palatino Linotype" pitchFamily="18" charset="0"/>
              </a:rPr>
              <a:t> </a:t>
            </a:r>
            <a:r>
              <a:rPr lang="en-US" sz="1800" dirty="0" err="1" smtClean="0">
                <a:latin typeface="Palatino Linotype" pitchFamily="18" charset="0"/>
              </a:rPr>
              <a:t>sinh</a:t>
            </a:r>
            <a:r>
              <a:rPr lang="en-US" sz="1800" dirty="0" smtClean="0">
                <a:latin typeface="Palatino Linotype" pitchFamily="18" charset="0"/>
              </a:rPr>
              <a:t> </a:t>
            </a:r>
            <a:r>
              <a:rPr lang="en-US" sz="1800" dirty="0" err="1" smtClean="0">
                <a:latin typeface="Palatino Linotype" pitchFamily="18" charset="0"/>
              </a:rPr>
              <a:t>lỗ</a:t>
            </a:r>
            <a:r>
              <a:rPr lang="en-US" sz="1800" dirty="0" smtClean="0">
                <a:latin typeface="Palatino Linotype" pitchFamily="18" charset="0"/>
              </a:rPr>
              <a:t> </a:t>
            </a:r>
            <a:r>
              <a:rPr lang="en-US" sz="1800" dirty="0" err="1" smtClean="0">
                <a:latin typeface="Palatino Linotype" pitchFamily="18" charset="0"/>
              </a:rPr>
              <a:t>tỷ</a:t>
            </a:r>
            <a:r>
              <a:rPr lang="en-US" sz="1800" dirty="0" smtClean="0">
                <a:latin typeface="Palatino Linotype" pitchFamily="18" charset="0"/>
              </a:rPr>
              <a:t> </a:t>
            </a:r>
            <a:r>
              <a:rPr lang="en-US" sz="1800" dirty="0" err="1" smtClean="0">
                <a:latin typeface="Palatino Linotype" pitchFamily="18" charset="0"/>
              </a:rPr>
              <a:t>giá</a:t>
            </a:r>
            <a:r>
              <a:rPr lang="en-US" sz="1800" dirty="0" smtClean="0">
                <a:latin typeface="Palatino Linotype" pitchFamily="18" charset="0"/>
              </a:rPr>
              <a:t> </a:t>
            </a:r>
            <a:r>
              <a:rPr lang="en-US" sz="1800" dirty="0" err="1" smtClean="0">
                <a:latin typeface="Palatino Linotype" pitchFamily="18" charset="0"/>
              </a:rPr>
              <a:t>hối</a:t>
            </a:r>
            <a:r>
              <a:rPr lang="en-US" sz="1800" dirty="0" smtClean="0">
                <a:latin typeface="Palatino Linotype" pitchFamily="18" charset="0"/>
              </a:rPr>
              <a:t> </a:t>
            </a:r>
            <a:r>
              <a:rPr lang="en-US" sz="1800" dirty="0" err="1" smtClean="0">
                <a:latin typeface="Palatino Linotype" pitchFamily="18" charset="0"/>
              </a:rPr>
              <a:t>đoái</a:t>
            </a:r>
            <a:endParaRPr lang="en-US" sz="1800" dirty="0">
              <a:latin typeface="Palatino Linotype" pitchFamily="18" charset="0"/>
            </a:endParaRPr>
          </a:p>
        </p:txBody>
      </p:sp>
      <p:sp>
        <p:nvSpPr>
          <p:cNvPr id="41" name="Content Placeholder 2"/>
          <p:cNvSpPr txBox="1">
            <a:spLocks/>
          </p:cNvSpPr>
          <p:nvPr/>
        </p:nvSpPr>
        <p:spPr>
          <a:xfrm>
            <a:off x="285720" y="4643446"/>
            <a:ext cx="8643998" cy="2000264"/>
          </a:xfrm>
          <a:prstGeom prst="rect">
            <a:avLst/>
          </a:prstGeom>
        </p:spPr>
        <p:txBody>
          <a:bodyPr>
            <a:noAutofit/>
          </a:bodyPr>
          <a:lstStyle/>
          <a:p>
            <a:pPr algn="just"/>
            <a:r>
              <a:rPr lang="nl-NL" sz="2000" dirty="0" smtClean="0"/>
              <a:t>	Kế toán xử lý chênh lệch tỷ giá hối đoái phát sinh do đánh giá lại các khoản mục tiền tệ có gốc ngoại tệ: Kế toán kết chuyển toàn bộ khoản chênh lệch tỷ giá hối đoái đánh giá lại (theo số thuần sau khi bù trừ số phát sinh bên Nợ và bên Có của TK 4131) vào chi phí tài chính (nếu lỗ tỷ giá hối đoái) (Bút toán 2a), hoặc doanh thu hoạt động tài chính (nếu lãi tỷ giá hối đoái) (Bút toán 2b) để xác định kết quả hoạt động kinh doanh:  </a:t>
            </a:r>
            <a:endParaRPr lang="en-US" sz="2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52"/>
            <a:ext cx="8229600" cy="6357982"/>
          </a:xfrm>
        </p:spPr>
        <p:txBody>
          <a:bodyPr>
            <a:noAutofit/>
          </a:bodyPr>
          <a:lstStyle/>
          <a:p>
            <a:pPr algn="just">
              <a:lnSpc>
                <a:spcPct val="114000"/>
              </a:lnSpc>
              <a:spcBef>
                <a:spcPts val="0"/>
              </a:spcBef>
              <a:buNone/>
            </a:pPr>
            <a:r>
              <a:rPr lang="nl-NL" sz="2400" dirty="0" smtClean="0">
                <a:latin typeface="Palatino Linotype" pitchFamily="18" charset="0"/>
              </a:rPr>
              <a:t>		</a:t>
            </a:r>
            <a:r>
              <a:rPr lang="nl-NL" sz="2400" b="1" i="1" dirty="0" smtClean="0">
                <a:latin typeface="Palatino Linotype" pitchFamily="18" charset="0"/>
              </a:rPr>
              <a:t>Kế toán chênh lệch tỷ giá phát sinh trong giai đoạn trước hoạt động của doanh nghiệp do Nhà nước nắm giữ 100% vốn điều lệ có thực hiện dự án, công trình trọng điểm quốc gia gắn với nhiệm vụ ổn định kinh tế vĩ mô, an ninh, quốc phòng: </a:t>
            </a:r>
            <a:endParaRPr lang="en-US" sz="2400" b="1" i="1" dirty="0" smtClean="0">
              <a:latin typeface="Palatino Linotype" pitchFamily="18" charset="0"/>
            </a:endParaRPr>
          </a:p>
          <a:p>
            <a:pPr algn="just">
              <a:lnSpc>
                <a:spcPct val="114000"/>
              </a:lnSpc>
              <a:spcBef>
                <a:spcPts val="0"/>
              </a:spcBef>
              <a:buNone/>
            </a:pPr>
            <a:r>
              <a:rPr lang="nl-NL" sz="2400" dirty="0" smtClean="0">
                <a:latin typeface="Palatino Linotype" pitchFamily="18" charset="0"/>
              </a:rPr>
              <a:t>		Đơn vị áp dụng tất cả các quy định về tỷ giá và nguyên tắc kế toán như đối với các doanh nghiệp khác, ngoại trừ: </a:t>
            </a:r>
            <a:endParaRPr lang="en-US" sz="2400" dirty="0" smtClean="0">
              <a:latin typeface="Palatino Linotype" pitchFamily="18" charset="0"/>
            </a:endParaRPr>
          </a:p>
          <a:p>
            <a:pPr algn="just">
              <a:lnSpc>
                <a:spcPct val="114000"/>
              </a:lnSpc>
              <a:spcBef>
                <a:spcPts val="0"/>
              </a:spcBef>
              <a:buNone/>
            </a:pPr>
            <a:r>
              <a:rPr lang="nl-NL" sz="2400" dirty="0" smtClean="0">
                <a:latin typeface="Palatino Linotype" pitchFamily="18" charset="0"/>
              </a:rPr>
              <a:t>	- Việc ghi nhận khoản lãi tỷ giá khi phát sinh được phản ánh vào bên Có TK 413 - Chênh lệch tỷ giá hối đoái; </a:t>
            </a:r>
            <a:endParaRPr lang="en-US" sz="2400" dirty="0" smtClean="0">
              <a:latin typeface="Palatino Linotype" pitchFamily="18" charset="0"/>
            </a:endParaRPr>
          </a:p>
          <a:p>
            <a:pPr algn="just">
              <a:lnSpc>
                <a:spcPct val="114000"/>
              </a:lnSpc>
              <a:spcBef>
                <a:spcPts val="0"/>
              </a:spcBef>
              <a:buNone/>
            </a:pPr>
            <a:r>
              <a:rPr lang="nl-NL" sz="2400" dirty="0" smtClean="0">
                <a:latin typeface="Palatino Linotype" pitchFamily="18" charset="0"/>
              </a:rPr>
              <a:t>	- Việc ghi nhận khoản lỗ tỷ giá khi phát sinh được phản ánh vào bên Nợ TK 413 - Chênh lệch tỷ giá hối đoái;</a:t>
            </a:r>
            <a:endParaRPr lang="en-US" sz="2400" dirty="0" smtClean="0">
              <a:latin typeface="Palatino Linotype" pitchFamily="18" charset="0"/>
            </a:endParaRPr>
          </a:p>
          <a:p>
            <a:pPr algn="just">
              <a:lnSpc>
                <a:spcPct val="114000"/>
              </a:lnSpc>
              <a:spcBef>
                <a:spcPts val="0"/>
              </a:spcBef>
              <a:buNone/>
            </a:pPr>
            <a:r>
              <a:rPr lang="nl-NL" sz="2400" dirty="0" smtClean="0">
                <a:latin typeface="Palatino Linotype" pitchFamily="18" charset="0"/>
              </a:rPr>
              <a:t>		Khi doanh nghiệp đi vào hoạt động, kế toán kết chuyển khoản chênh lệch tỷ giá vào doanh thu hoạt động tài chính hoặc chi phí tài chính.</a:t>
            </a:r>
            <a:endParaRPr lang="en-US" sz="2400" dirty="0" smtClean="0">
              <a:latin typeface="Palatino Linotype" pitchFamily="18" charset="0"/>
            </a:endParaRPr>
          </a:p>
          <a:p>
            <a:pPr algn="just">
              <a:lnSpc>
                <a:spcPct val="114000"/>
              </a:lnSpc>
              <a:spcBef>
                <a:spcPts val="0"/>
              </a:spcBef>
            </a:pPr>
            <a:endParaRPr lang="en-US" sz="2400"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38872"/>
          </a:xfrm>
        </p:spPr>
        <p:txBody>
          <a:bodyPr>
            <a:noAutofit/>
          </a:bodyPr>
          <a:lstStyle/>
          <a:p>
            <a:pPr algn="just">
              <a:lnSpc>
                <a:spcPct val="114000"/>
              </a:lnSpc>
              <a:spcBef>
                <a:spcPts val="0"/>
              </a:spcBef>
              <a:buNone/>
            </a:pPr>
            <a:r>
              <a:rPr lang="nl-NL" sz="2200" dirty="0" smtClean="0">
                <a:latin typeface="Palatino Linotype" pitchFamily="18" charset="0"/>
              </a:rPr>
              <a:t>		Xử lý số chênh lệch tỷ giá còn lại trên TK 242 - Chi phí trả trước và TK 3387 - Doanh thu chưa thực hiện:</a:t>
            </a:r>
            <a:endParaRPr lang="en-US" sz="2200" dirty="0" smtClean="0">
              <a:latin typeface="Palatino Linotype" pitchFamily="18" charset="0"/>
            </a:endParaRPr>
          </a:p>
          <a:p>
            <a:pPr algn="just">
              <a:lnSpc>
                <a:spcPct val="114000"/>
              </a:lnSpc>
              <a:spcBef>
                <a:spcPts val="0"/>
              </a:spcBef>
              <a:buNone/>
            </a:pPr>
            <a:r>
              <a:rPr lang="nl-NL" sz="2200" dirty="0" smtClean="0">
                <a:latin typeface="Palatino Linotype" pitchFamily="18" charset="0"/>
              </a:rPr>
              <a:t>	- Các doanh nghiệp chưa phân bổ hết khoản lỗ chênh lệch tỷ giá của giai đoạn trước hoạt động (đang phản ánh trên tài khoản 242 trước thời điểm thông tư này có hiệu lực) phải kết chuyển toàn bộ số lỗ chênh lệch tỷ giá vào chi phí tài chính để xác định kết quả kinh doanh trong kỳ, ghi:</a:t>
            </a:r>
            <a:endParaRPr lang="en-US" sz="2200" dirty="0" smtClean="0">
              <a:latin typeface="Palatino Linotype" pitchFamily="18" charset="0"/>
            </a:endParaRPr>
          </a:p>
          <a:p>
            <a:pPr algn="just">
              <a:lnSpc>
                <a:spcPct val="114000"/>
              </a:lnSpc>
              <a:spcBef>
                <a:spcPts val="0"/>
              </a:spcBef>
              <a:buNone/>
            </a:pPr>
            <a:r>
              <a:rPr lang="nl-NL" sz="2200" dirty="0" smtClean="0">
                <a:latin typeface="Palatino Linotype" pitchFamily="18" charset="0"/>
              </a:rPr>
              <a:t>		Nợ TK 635 - Chi phí tài chính</a:t>
            </a:r>
            <a:endParaRPr lang="en-US" sz="2200" dirty="0" smtClean="0">
              <a:latin typeface="Palatino Linotype" pitchFamily="18" charset="0"/>
            </a:endParaRPr>
          </a:p>
          <a:p>
            <a:pPr algn="just">
              <a:lnSpc>
                <a:spcPct val="114000"/>
              </a:lnSpc>
              <a:spcBef>
                <a:spcPts val="0"/>
              </a:spcBef>
              <a:buNone/>
            </a:pPr>
            <a:r>
              <a:rPr lang="nl-NL" sz="2200" dirty="0" smtClean="0">
                <a:latin typeface="Palatino Linotype" pitchFamily="18" charset="0"/>
              </a:rPr>
              <a:t>			Có TK 242 - Chi phí trả trước.</a:t>
            </a:r>
            <a:endParaRPr lang="en-US" sz="2200" dirty="0" smtClean="0">
              <a:latin typeface="Palatino Linotype" pitchFamily="18" charset="0"/>
            </a:endParaRPr>
          </a:p>
          <a:p>
            <a:pPr algn="just">
              <a:lnSpc>
                <a:spcPct val="114000"/>
              </a:lnSpc>
              <a:spcBef>
                <a:spcPts val="0"/>
              </a:spcBef>
              <a:buNone/>
            </a:pPr>
            <a:r>
              <a:rPr lang="nl-NL" sz="2200" dirty="0" smtClean="0">
                <a:latin typeface="Palatino Linotype" pitchFamily="18" charset="0"/>
              </a:rPr>
              <a:t>	- Các doanh nghiệp chưa phân bổ hết khoản lãi chênh lệch tỷ giá của giai đoạn trước hoạt động (đang phản ánh trên tài khoản 3387 trước thời điểm thông tư này có hiệu lực) phải kết chuyển toàn bộ số lãi chênh lệch tỷ giá vào doanh thu hoạt động tài chính để xác định kết quả kinh doanh trong kỳ, ghi:</a:t>
            </a:r>
            <a:endParaRPr lang="en-US" sz="2200" dirty="0" smtClean="0">
              <a:latin typeface="Palatino Linotype" pitchFamily="18" charset="0"/>
            </a:endParaRPr>
          </a:p>
          <a:p>
            <a:pPr algn="just">
              <a:lnSpc>
                <a:spcPct val="114000"/>
              </a:lnSpc>
              <a:spcBef>
                <a:spcPts val="0"/>
              </a:spcBef>
              <a:buNone/>
            </a:pPr>
            <a:r>
              <a:rPr lang="nl-NL" sz="2200" dirty="0" smtClean="0">
                <a:latin typeface="Palatino Linotype" pitchFamily="18" charset="0"/>
              </a:rPr>
              <a:t>	Nợ TK 3387 - Doanh thu chưa thực hiện</a:t>
            </a:r>
            <a:endParaRPr lang="en-US" sz="2200" dirty="0" smtClean="0">
              <a:latin typeface="Palatino Linotype" pitchFamily="18" charset="0"/>
            </a:endParaRPr>
          </a:p>
          <a:p>
            <a:pPr algn="just">
              <a:lnSpc>
                <a:spcPct val="114000"/>
              </a:lnSpc>
              <a:spcBef>
                <a:spcPts val="0"/>
              </a:spcBef>
              <a:buNone/>
            </a:pPr>
            <a:r>
              <a:rPr lang="nl-NL" sz="2200" dirty="0" smtClean="0">
                <a:latin typeface="Palatino Linotype" pitchFamily="18" charset="0"/>
              </a:rPr>
              <a:t>		Có TK 515 - Doanh thu hoạt động tài chính.</a:t>
            </a:r>
            <a:endParaRPr lang="en-US" sz="2200" dirty="0" smtClean="0">
              <a:latin typeface="Palatino Linotype" pitchFamily="18" charset="0"/>
            </a:endParaRPr>
          </a:p>
          <a:p>
            <a:pPr algn="just">
              <a:lnSpc>
                <a:spcPct val="114000"/>
              </a:lnSpc>
              <a:spcBef>
                <a:spcPts val="0"/>
              </a:spcBef>
            </a:pPr>
            <a:endParaRPr lang="en-US" sz="2200"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571504"/>
          </a:xfrm>
        </p:spPr>
        <p:txBody>
          <a:bodyPr>
            <a:normAutofit fontScale="90000"/>
          </a:bodyPr>
          <a:lstStyle/>
          <a:p>
            <a:pPr algn="ctr"/>
            <a:r>
              <a:rPr lang="nl-NL" sz="3600" b="1" dirty="0" smtClean="0">
                <a:solidFill>
                  <a:schemeClr val="tx1"/>
                </a:solidFill>
                <a:latin typeface="Palatino Linotype" pitchFamily="18" charset="0"/>
              </a:rPr>
              <a:t>1.4. Sổ kế toán và trình bày BCTC</a:t>
            </a:r>
            <a:endParaRPr lang="en-US" sz="3600" dirty="0">
              <a:solidFill>
                <a:schemeClr val="tx1"/>
              </a:solidFill>
            </a:endParaRPr>
          </a:p>
        </p:txBody>
      </p:sp>
      <p:sp>
        <p:nvSpPr>
          <p:cNvPr id="3" name="Content Placeholder 2"/>
          <p:cNvSpPr>
            <a:spLocks noGrp="1"/>
          </p:cNvSpPr>
          <p:nvPr>
            <p:ph idx="1"/>
          </p:nvPr>
        </p:nvSpPr>
        <p:spPr>
          <a:xfrm>
            <a:off x="457200" y="857232"/>
            <a:ext cx="8229600" cy="5253054"/>
          </a:xfrm>
        </p:spPr>
        <p:txBody>
          <a:bodyPr>
            <a:normAutofit fontScale="92500"/>
          </a:bodyPr>
          <a:lstStyle/>
          <a:p>
            <a:pPr algn="just">
              <a:lnSpc>
                <a:spcPct val="150000"/>
              </a:lnSpc>
              <a:spcBef>
                <a:spcPts val="0"/>
              </a:spcBef>
              <a:buNone/>
            </a:pPr>
            <a:r>
              <a:rPr lang="en-US" b="1" dirty="0" smtClean="0">
                <a:latin typeface="Palatino Linotype" pitchFamily="18" charset="0"/>
              </a:rPr>
              <a:t>1.4.1. </a:t>
            </a:r>
            <a:r>
              <a:rPr lang="en-US" b="1" dirty="0" err="1" smtClean="0">
                <a:latin typeface="Palatino Linotype" pitchFamily="18" charset="0"/>
              </a:rPr>
              <a:t>Số</a:t>
            </a:r>
            <a:r>
              <a:rPr lang="en-US" b="1" dirty="0" smtClean="0">
                <a:latin typeface="Palatino Linotype" pitchFamily="18" charset="0"/>
              </a:rPr>
              <a:t> </a:t>
            </a:r>
            <a:r>
              <a:rPr lang="en-US" b="1" dirty="0" err="1" smtClean="0">
                <a:latin typeface="Palatino Linotype" pitchFamily="18" charset="0"/>
              </a:rPr>
              <a:t>kế</a:t>
            </a:r>
            <a:r>
              <a:rPr lang="en-US" b="1" dirty="0" smtClean="0">
                <a:latin typeface="Palatino Linotype" pitchFamily="18" charset="0"/>
              </a:rPr>
              <a:t> </a:t>
            </a:r>
            <a:r>
              <a:rPr lang="en-US" b="1" dirty="0" err="1" smtClean="0">
                <a:latin typeface="Palatino Linotype" pitchFamily="18" charset="0"/>
              </a:rPr>
              <a:t>toán</a:t>
            </a:r>
            <a:r>
              <a:rPr lang="en-US" b="1" dirty="0" smtClean="0">
                <a:latin typeface="Palatino Linotype" pitchFamily="18" charset="0"/>
              </a:rPr>
              <a:t> </a:t>
            </a:r>
            <a:r>
              <a:rPr lang="en-US" b="1" dirty="0" err="1" smtClean="0">
                <a:latin typeface="Palatino Linotype" pitchFamily="18" charset="0"/>
              </a:rPr>
              <a:t>ghi</a:t>
            </a:r>
            <a:r>
              <a:rPr lang="en-US" b="1" dirty="0" smtClean="0">
                <a:latin typeface="Palatino Linotype" pitchFamily="18" charset="0"/>
              </a:rPr>
              <a:t> </a:t>
            </a:r>
            <a:r>
              <a:rPr lang="en-US" b="1" dirty="0" err="1" smtClean="0">
                <a:latin typeface="Palatino Linotype" pitchFamily="18" charset="0"/>
              </a:rPr>
              <a:t>chép</a:t>
            </a:r>
            <a:r>
              <a:rPr lang="en-US" b="1" dirty="0" smtClean="0">
                <a:latin typeface="Palatino Linotype" pitchFamily="18" charset="0"/>
              </a:rPr>
              <a:t> </a:t>
            </a:r>
            <a:r>
              <a:rPr lang="en-US" b="1" dirty="0" err="1" smtClean="0">
                <a:latin typeface="Palatino Linotype" pitchFamily="18" charset="0"/>
              </a:rPr>
              <a:t>giao</a:t>
            </a:r>
            <a:r>
              <a:rPr lang="en-US" b="1" dirty="0" smtClean="0">
                <a:latin typeface="Palatino Linotype" pitchFamily="18" charset="0"/>
              </a:rPr>
              <a:t> </a:t>
            </a:r>
            <a:r>
              <a:rPr lang="en-US" b="1" dirty="0" err="1" smtClean="0">
                <a:latin typeface="Palatino Linotype" pitchFamily="18" charset="0"/>
              </a:rPr>
              <a:t>dịch</a:t>
            </a:r>
            <a:r>
              <a:rPr lang="en-US" b="1" dirty="0" smtClean="0">
                <a:latin typeface="Palatino Linotype" pitchFamily="18" charset="0"/>
              </a:rPr>
              <a:t> </a:t>
            </a:r>
            <a:r>
              <a:rPr lang="en-US" b="1" dirty="0" err="1" smtClean="0">
                <a:latin typeface="Palatino Linotype" pitchFamily="18" charset="0"/>
              </a:rPr>
              <a:t>phát</a:t>
            </a:r>
            <a:r>
              <a:rPr lang="en-US" b="1" dirty="0" smtClean="0">
                <a:latin typeface="Palatino Linotype" pitchFamily="18" charset="0"/>
              </a:rPr>
              <a:t> </a:t>
            </a:r>
            <a:r>
              <a:rPr lang="en-US" b="1" dirty="0" err="1" smtClean="0">
                <a:latin typeface="Palatino Linotype" pitchFamily="18" charset="0"/>
              </a:rPr>
              <a:t>sinh</a:t>
            </a:r>
            <a:r>
              <a:rPr lang="en-US" b="1" dirty="0" smtClean="0">
                <a:latin typeface="Palatino Linotype" pitchFamily="18" charset="0"/>
              </a:rPr>
              <a:t> </a:t>
            </a:r>
            <a:r>
              <a:rPr lang="en-US" b="1" dirty="0" err="1" smtClean="0">
                <a:latin typeface="Palatino Linotype" pitchFamily="18" charset="0"/>
              </a:rPr>
              <a:t>bằng</a:t>
            </a:r>
            <a:r>
              <a:rPr lang="en-US" b="1" dirty="0" smtClean="0">
                <a:latin typeface="Palatino Linotype" pitchFamily="18" charset="0"/>
              </a:rPr>
              <a:t> </a:t>
            </a:r>
            <a:r>
              <a:rPr lang="en-US" b="1" dirty="0" err="1" smtClean="0">
                <a:latin typeface="Palatino Linotype" pitchFamily="18" charset="0"/>
              </a:rPr>
              <a:t>ngoại</a:t>
            </a:r>
            <a:r>
              <a:rPr lang="en-US" b="1" dirty="0" smtClean="0">
                <a:latin typeface="Palatino Linotype" pitchFamily="18" charset="0"/>
              </a:rPr>
              <a:t> </a:t>
            </a:r>
            <a:r>
              <a:rPr lang="en-US" b="1" dirty="0" err="1" smtClean="0">
                <a:latin typeface="Palatino Linotype" pitchFamily="18" charset="0"/>
              </a:rPr>
              <a:t>tệ</a:t>
            </a:r>
            <a:r>
              <a:rPr lang="en-US" b="1" dirty="0" smtClean="0">
                <a:latin typeface="Palatino Linotype" pitchFamily="18" charset="0"/>
              </a:rPr>
              <a:t>:</a:t>
            </a:r>
          </a:p>
          <a:p>
            <a:pPr algn="just">
              <a:lnSpc>
                <a:spcPct val="150000"/>
              </a:lnSpc>
              <a:spcBef>
                <a:spcPts val="0"/>
              </a:spcBef>
              <a:buFontTx/>
              <a:buChar char="-"/>
            </a:pPr>
            <a:r>
              <a:rPr lang="en-US" b="1" i="1" dirty="0" err="1" smtClean="0">
                <a:latin typeface="Palatino Linotype" pitchFamily="18" charset="0"/>
              </a:rPr>
              <a:t>Sổ</a:t>
            </a:r>
            <a:r>
              <a:rPr lang="en-US" b="1" i="1" dirty="0" smtClean="0">
                <a:latin typeface="Palatino Linotype" pitchFamily="18" charset="0"/>
              </a:rPr>
              <a:t> chi </a:t>
            </a:r>
            <a:r>
              <a:rPr lang="en-US" b="1" i="1" dirty="0" err="1" smtClean="0">
                <a:latin typeface="Palatino Linotype" pitchFamily="18" charset="0"/>
              </a:rPr>
              <a:t>tiết</a:t>
            </a:r>
            <a:r>
              <a:rPr lang="en-US" b="1" i="1" dirty="0" smtClean="0">
                <a:latin typeface="Palatino Linotype" pitchFamily="18" charset="0"/>
              </a:rPr>
              <a:t>: </a:t>
            </a:r>
          </a:p>
          <a:p>
            <a:pPr algn="just">
              <a:lnSpc>
                <a:spcPct val="150000"/>
              </a:lnSpc>
              <a:spcBef>
                <a:spcPts val="0"/>
              </a:spcBef>
              <a:buNone/>
            </a:pPr>
            <a:r>
              <a:rPr lang="en-US" dirty="0" smtClean="0">
                <a:latin typeface="Palatino Linotype" pitchFamily="18" charset="0"/>
              </a:rPr>
              <a:t>+ </a:t>
            </a:r>
            <a:r>
              <a:rPr lang="en-US" dirty="0" err="1" smtClean="0">
                <a:latin typeface="Palatino Linotype" pitchFamily="18" charset="0"/>
              </a:rPr>
              <a:t>Sổ</a:t>
            </a:r>
            <a:r>
              <a:rPr lang="en-US" dirty="0" smtClean="0">
                <a:latin typeface="Palatino Linotype" pitchFamily="18" charset="0"/>
              </a:rPr>
              <a:t> chi </a:t>
            </a:r>
            <a:r>
              <a:rPr lang="en-US" dirty="0" err="1" smtClean="0">
                <a:latin typeface="Palatino Linotype" pitchFamily="18" charset="0"/>
              </a:rPr>
              <a:t>tiết</a:t>
            </a:r>
            <a:r>
              <a:rPr lang="en-US" dirty="0" smtClean="0">
                <a:latin typeface="Palatino Linotype" pitchFamily="18" charset="0"/>
              </a:rPr>
              <a:t> </a:t>
            </a:r>
            <a:r>
              <a:rPr lang="en-US" dirty="0" err="1" smtClean="0">
                <a:latin typeface="Palatino Linotype" pitchFamily="18" charset="0"/>
              </a:rPr>
              <a:t>tiền</a:t>
            </a:r>
            <a:r>
              <a:rPr lang="en-US" dirty="0" smtClean="0">
                <a:latin typeface="Palatino Linotype" pitchFamily="18" charset="0"/>
              </a:rPr>
              <a:t> </a:t>
            </a:r>
            <a:r>
              <a:rPr lang="en-US" dirty="0" err="1" smtClean="0">
                <a:latin typeface="Palatino Linotype" pitchFamily="18" charset="0"/>
              </a:rPr>
              <a:t>theo</a:t>
            </a:r>
            <a:r>
              <a:rPr lang="en-US" dirty="0" smtClean="0">
                <a:latin typeface="Palatino Linotype" pitchFamily="18" charset="0"/>
              </a:rPr>
              <a:t> </a:t>
            </a:r>
            <a:r>
              <a:rPr lang="en-US" dirty="0" err="1" smtClean="0">
                <a:latin typeface="Palatino Linotype" pitchFamily="18" charset="0"/>
              </a:rPr>
              <a:t>ngoại</a:t>
            </a:r>
            <a:r>
              <a:rPr lang="en-US" dirty="0" smtClean="0">
                <a:latin typeface="Palatino Linotype" pitchFamily="18" charset="0"/>
              </a:rPr>
              <a:t> </a:t>
            </a:r>
            <a:r>
              <a:rPr lang="en-US" dirty="0" err="1" smtClean="0">
                <a:latin typeface="Palatino Linotype" pitchFamily="18" charset="0"/>
              </a:rPr>
              <a:t>tệ</a:t>
            </a:r>
            <a:r>
              <a:rPr lang="en-US" dirty="0" smtClean="0">
                <a:latin typeface="Palatino Linotype" pitchFamily="18" charset="0"/>
              </a:rPr>
              <a:t>: Theo </a:t>
            </a:r>
            <a:r>
              <a:rPr lang="en-US" dirty="0" err="1" smtClean="0">
                <a:latin typeface="Palatino Linotype" pitchFamily="18" charset="0"/>
              </a:rPr>
              <a:t>dõi</a:t>
            </a:r>
            <a:r>
              <a:rPr lang="en-US" dirty="0" smtClean="0">
                <a:latin typeface="Palatino Linotype" pitchFamily="18" charset="0"/>
              </a:rPr>
              <a:t> chi </a:t>
            </a:r>
            <a:r>
              <a:rPr lang="en-US" dirty="0" err="1" smtClean="0">
                <a:latin typeface="Palatino Linotype" pitchFamily="18" charset="0"/>
              </a:rPr>
              <a:t>tiết</a:t>
            </a:r>
            <a:r>
              <a:rPr lang="en-US" dirty="0" smtClean="0">
                <a:latin typeface="Palatino Linotype" pitchFamily="18" charset="0"/>
              </a:rPr>
              <a:t> </a:t>
            </a:r>
            <a:r>
              <a:rPr lang="en-US" dirty="0" err="1" smtClean="0">
                <a:latin typeface="Palatino Linotype" pitchFamily="18" charset="0"/>
              </a:rPr>
              <a:t>từng</a:t>
            </a:r>
            <a:r>
              <a:rPr lang="en-US" dirty="0" smtClean="0">
                <a:latin typeface="Palatino Linotype" pitchFamily="18" charset="0"/>
              </a:rPr>
              <a:t> </a:t>
            </a:r>
            <a:r>
              <a:rPr lang="en-US" dirty="0" err="1" smtClean="0">
                <a:latin typeface="Palatino Linotype" pitchFamily="18" charset="0"/>
              </a:rPr>
              <a:t>loại</a:t>
            </a:r>
            <a:r>
              <a:rPr lang="en-US" dirty="0" smtClean="0">
                <a:latin typeface="Palatino Linotype" pitchFamily="18" charset="0"/>
              </a:rPr>
              <a:t> </a:t>
            </a:r>
            <a:r>
              <a:rPr lang="en-US" dirty="0" err="1" smtClean="0">
                <a:latin typeface="Palatino Linotype" pitchFamily="18" charset="0"/>
              </a:rPr>
              <a:t>ngoại</a:t>
            </a:r>
            <a:r>
              <a:rPr lang="en-US" dirty="0" smtClean="0">
                <a:latin typeface="Palatino Linotype" pitchFamily="18" charset="0"/>
              </a:rPr>
              <a:t> </a:t>
            </a:r>
            <a:r>
              <a:rPr lang="en-US" dirty="0" err="1" smtClean="0">
                <a:latin typeface="Palatino Linotype" pitchFamily="18" charset="0"/>
              </a:rPr>
              <a:t>tệ</a:t>
            </a:r>
            <a:r>
              <a:rPr lang="en-US" dirty="0" smtClean="0">
                <a:latin typeface="Palatino Linotype" pitchFamily="18" charset="0"/>
              </a:rPr>
              <a:t> </a:t>
            </a:r>
            <a:r>
              <a:rPr lang="en-US" dirty="0" err="1" smtClean="0">
                <a:latin typeface="Palatino Linotype" pitchFamily="18" charset="0"/>
              </a:rPr>
              <a:t>theo</a:t>
            </a:r>
            <a:r>
              <a:rPr lang="en-US" dirty="0" smtClean="0">
                <a:latin typeface="Palatino Linotype" pitchFamily="18" charset="0"/>
              </a:rPr>
              <a:t> </a:t>
            </a:r>
            <a:r>
              <a:rPr lang="en-US" dirty="0" err="1" smtClean="0">
                <a:latin typeface="Palatino Linotype" pitchFamily="18" charset="0"/>
              </a:rPr>
              <a:t>số</a:t>
            </a:r>
            <a:r>
              <a:rPr lang="en-US" dirty="0" smtClean="0">
                <a:latin typeface="Palatino Linotype" pitchFamily="18" charset="0"/>
              </a:rPr>
              <a:t> </a:t>
            </a:r>
            <a:r>
              <a:rPr lang="en-US" dirty="0" err="1" smtClean="0">
                <a:latin typeface="Palatino Linotype" pitchFamily="18" charset="0"/>
              </a:rPr>
              <a:t>lượng</a:t>
            </a:r>
            <a:r>
              <a:rPr lang="en-US" dirty="0" smtClean="0">
                <a:latin typeface="Palatino Linotype" pitchFamily="18" charset="0"/>
              </a:rPr>
              <a:t> </a:t>
            </a:r>
            <a:r>
              <a:rPr lang="en-US" dirty="0" err="1" smtClean="0">
                <a:latin typeface="Palatino Linotype" pitchFamily="18" charset="0"/>
              </a:rPr>
              <a:t>nguyên</a:t>
            </a:r>
            <a:r>
              <a:rPr lang="en-US" dirty="0" smtClean="0">
                <a:latin typeface="Palatino Linotype" pitchFamily="18" charset="0"/>
              </a:rPr>
              <a:t> </a:t>
            </a:r>
            <a:r>
              <a:rPr lang="en-US" dirty="0" err="1" smtClean="0">
                <a:latin typeface="Palatino Linotype" pitchFamily="18" charset="0"/>
              </a:rPr>
              <a:t>tệ</a:t>
            </a:r>
            <a:r>
              <a:rPr lang="en-US" dirty="0" smtClean="0">
                <a:latin typeface="Palatino Linotype" pitchFamily="18" charset="0"/>
              </a:rPr>
              <a:t>, </a:t>
            </a:r>
            <a:r>
              <a:rPr lang="en-US" dirty="0" err="1" smtClean="0">
                <a:latin typeface="Palatino Linotype" pitchFamily="18" charset="0"/>
              </a:rPr>
              <a:t>tỷ</a:t>
            </a:r>
            <a:r>
              <a:rPr lang="en-US" dirty="0" smtClean="0">
                <a:latin typeface="Palatino Linotype" pitchFamily="18" charset="0"/>
              </a:rPr>
              <a:t> </a:t>
            </a:r>
            <a:r>
              <a:rPr lang="en-US" dirty="0" err="1" smtClean="0">
                <a:latin typeface="Palatino Linotype" pitchFamily="18" charset="0"/>
              </a:rPr>
              <a:t>giá</a:t>
            </a:r>
            <a:r>
              <a:rPr lang="en-US" dirty="0" smtClean="0">
                <a:latin typeface="Palatino Linotype" pitchFamily="18" charset="0"/>
              </a:rPr>
              <a:t> </a:t>
            </a:r>
            <a:r>
              <a:rPr lang="en-US" dirty="0" err="1" smtClean="0">
                <a:latin typeface="Palatino Linotype" pitchFamily="18" charset="0"/>
              </a:rPr>
              <a:t>ghi</a:t>
            </a:r>
            <a:r>
              <a:rPr lang="en-US" dirty="0" smtClean="0">
                <a:latin typeface="Palatino Linotype" pitchFamily="18" charset="0"/>
              </a:rPr>
              <a:t> </a:t>
            </a:r>
            <a:r>
              <a:rPr lang="en-US" dirty="0" err="1" smtClean="0">
                <a:latin typeface="Palatino Linotype" pitchFamily="18" charset="0"/>
              </a:rPr>
              <a:t>nhận</a:t>
            </a:r>
            <a:r>
              <a:rPr lang="en-US" dirty="0" smtClean="0">
                <a:latin typeface="Palatino Linotype" pitchFamily="18" charset="0"/>
              </a:rPr>
              <a:t> </a:t>
            </a:r>
            <a:r>
              <a:rPr lang="en-US" dirty="0" err="1" smtClean="0">
                <a:latin typeface="Palatino Linotype" pitchFamily="18" charset="0"/>
              </a:rPr>
              <a:t>theo</a:t>
            </a:r>
            <a:r>
              <a:rPr lang="en-US" dirty="0" smtClean="0">
                <a:latin typeface="Palatino Linotype" pitchFamily="18" charset="0"/>
              </a:rPr>
              <a:t> </a:t>
            </a:r>
            <a:r>
              <a:rPr lang="en-US" dirty="0" err="1" smtClean="0">
                <a:latin typeface="Palatino Linotype" pitchFamily="18" charset="0"/>
              </a:rPr>
              <a:t>từng</a:t>
            </a:r>
            <a:r>
              <a:rPr lang="en-US" dirty="0" smtClean="0">
                <a:latin typeface="Palatino Linotype" pitchFamily="18" charset="0"/>
              </a:rPr>
              <a:t> </a:t>
            </a:r>
            <a:r>
              <a:rPr lang="en-US" dirty="0" err="1" smtClean="0">
                <a:latin typeface="Palatino Linotype" pitchFamily="18" charset="0"/>
              </a:rPr>
              <a:t>giao</a:t>
            </a:r>
            <a:r>
              <a:rPr lang="en-US" dirty="0" smtClean="0">
                <a:latin typeface="Palatino Linotype" pitchFamily="18" charset="0"/>
              </a:rPr>
              <a:t> </a:t>
            </a:r>
            <a:r>
              <a:rPr lang="en-US" dirty="0" err="1" smtClean="0">
                <a:latin typeface="Palatino Linotype" pitchFamily="18" charset="0"/>
              </a:rPr>
              <a:t>dịch</a:t>
            </a:r>
            <a:r>
              <a:rPr lang="en-US" dirty="0" smtClean="0">
                <a:latin typeface="Palatino Linotype" pitchFamily="18" charset="0"/>
              </a:rPr>
              <a:t>, </a:t>
            </a:r>
            <a:r>
              <a:rPr lang="en-US" dirty="0" err="1" smtClean="0">
                <a:latin typeface="Palatino Linotype" pitchFamily="18" charset="0"/>
              </a:rPr>
              <a:t>theo</a:t>
            </a:r>
            <a:r>
              <a:rPr lang="en-US" dirty="0" smtClean="0">
                <a:latin typeface="Palatino Linotype" pitchFamily="18" charset="0"/>
              </a:rPr>
              <a:t> </a:t>
            </a:r>
            <a:r>
              <a:rPr lang="en-US" dirty="0" err="1" smtClean="0">
                <a:latin typeface="Palatino Linotype" pitchFamily="18" charset="0"/>
              </a:rPr>
              <a:t>từng</a:t>
            </a:r>
            <a:r>
              <a:rPr lang="en-US" dirty="0" smtClean="0">
                <a:latin typeface="Palatino Linotype" pitchFamily="18" charset="0"/>
              </a:rPr>
              <a:t> </a:t>
            </a:r>
            <a:r>
              <a:rPr lang="en-US" dirty="0" err="1" smtClean="0">
                <a:latin typeface="Palatino Linotype" pitchFamily="18" charset="0"/>
              </a:rPr>
              <a:t>ngân</a:t>
            </a:r>
            <a:r>
              <a:rPr lang="en-US" dirty="0" smtClean="0">
                <a:latin typeface="Palatino Linotype" pitchFamily="18" charset="0"/>
              </a:rPr>
              <a:t> </a:t>
            </a:r>
            <a:r>
              <a:rPr lang="en-US" dirty="0" err="1" smtClean="0">
                <a:latin typeface="Palatino Linotype" pitchFamily="18" charset="0"/>
              </a:rPr>
              <a:t>hàng</a:t>
            </a:r>
            <a:r>
              <a:rPr lang="en-US" dirty="0" smtClean="0">
                <a:latin typeface="Palatino Linotype" pitchFamily="18" charset="0"/>
              </a:rPr>
              <a:t> </a:t>
            </a:r>
            <a:r>
              <a:rPr lang="en-US" dirty="0" err="1" smtClean="0">
                <a:latin typeface="Palatino Linotype" pitchFamily="18" charset="0"/>
              </a:rPr>
              <a:t>giao</a:t>
            </a:r>
            <a:r>
              <a:rPr lang="en-US" dirty="0" smtClean="0">
                <a:latin typeface="Palatino Linotype" pitchFamily="18" charset="0"/>
              </a:rPr>
              <a:t> </a:t>
            </a:r>
            <a:r>
              <a:rPr lang="en-US" dirty="0" err="1" smtClean="0">
                <a:latin typeface="Palatino Linotype" pitchFamily="18" charset="0"/>
              </a:rPr>
              <a:t>dịch</a:t>
            </a:r>
            <a:r>
              <a:rPr lang="en-US" dirty="0" smtClean="0">
                <a:latin typeface="Palatino Linotype" pitchFamily="18" charset="0"/>
              </a:rPr>
              <a:t> </a:t>
            </a:r>
          </a:p>
          <a:p>
            <a:pPr algn="just">
              <a:lnSpc>
                <a:spcPct val="150000"/>
              </a:lnSpc>
              <a:spcBef>
                <a:spcPts val="0"/>
              </a:spcBef>
              <a:buNone/>
            </a:pPr>
            <a:r>
              <a:rPr lang="en-US" dirty="0" smtClean="0">
                <a:latin typeface="Palatino Linotype" pitchFamily="18" charset="0"/>
              </a:rPr>
              <a:t>+ </a:t>
            </a:r>
            <a:r>
              <a:rPr lang="en-US" dirty="0" err="1" smtClean="0">
                <a:latin typeface="Palatino Linotype" pitchFamily="18" charset="0"/>
              </a:rPr>
              <a:t>Sổ</a:t>
            </a:r>
            <a:r>
              <a:rPr lang="en-US" dirty="0" smtClean="0">
                <a:latin typeface="Palatino Linotype" pitchFamily="18" charset="0"/>
              </a:rPr>
              <a:t> chi </a:t>
            </a:r>
            <a:r>
              <a:rPr lang="en-US" dirty="0" err="1" smtClean="0">
                <a:latin typeface="Palatino Linotype" pitchFamily="18" charset="0"/>
              </a:rPr>
              <a:t>tiết</a:t>
            </a:r>
            <a:r>
              <a:rPr lang="en-US" dirty="0" smtClean="0">
                <a:latin typeface="Palatino Linotype" pitchFamily="18" charset="0"/>
              </a:rPr>
              <a:t> </a:t>
            </a:r>
            <a:r>
              <a:rPr lang="en-US" dirty="0" err="1" smtClean="0">
                <a:latin typeface="Palatino Linotype" pitchFamily="18" charset="0"/>
              </a:rPr>
              <a:t>từng</a:t>
            </a:r>
            <a:r>
              <a:rPr lang="en-US" dirty="0" smtClean="0">
                <a:latin typeface="Palatino Linotype" pitchFamily="18" charset="0"/>
              </a:rPr>
              <a:t> </a:t>
            </a:r>
            <a:r>
              <a:rPr lang="en-US" dirty="0" err="1" smtClean="0">
                <a:latin typeface="Palatino Linotype" pitchFamily="18" charset="0"/>
              </a:rPr>
              <a:t>khoản</a:t>
            </a:r>
            <a:r>
              <a:rPr lang="en-US" dirty="0" smtClean="0">
                <a:latin typeface="Palatino Linotype" pitchFamily="18" charset="0"/>
              </a:rPr>
              <a:t> </a:t>
            </a:r>
            <a:r>
              <a:rPr lang="en-US" dirty="0" err="1" smtClean="0">
                <a:latin typeface="Palatino Linotype" pitchFamily="18" charset="0"/>
              </a:rPr>
              <a:t>nợ</a:t>
            </a:r>
            <a:r>
              <a:rPr lang="en-US" dirty="0" smtClean="0">
                <a:latin typeface="Palatino Linotype" pitchFamily="18" charset="0"/>
              </a:rPr>
              <a:t> </a:t>
            </a:r>
            <a:r>
              <a:rPr lang="en-US" dirty="0" err="1" smtClean="0">
                <a:latin typeface="Palatino Linotype" pitchFamily="18" charset="0"/>
              </a:rPr>
              <a:t>phải</a:t>
            </a:r>
            <a:r>
              <a:rPr lang="en-US" dirty="0" smtClean="0">
                <a:latin typeface="Palatino Linotype" pitchFamily="18" charset="0"/>
              </a:rPr>
              <a:t> </a:t>
            </a:r>
            <a:r>
              <a:rPr lang="en-US" dirty="0" err="1" smtClean="0">
                <a:latin typeface="Palatino Linotype" pitchFamily="18" charset="0"/>
              </a:rPr>
              <a:t>thu</a:t>
            </a:r>
            <a:r>
              <a:rPr lang="en-US" dirty="0" smtClean="0">
                <a:latin typeface="Palatino Linotype" pitchFamily="18" charset="0"/>
              </a:rPr>
              <a:t>, </a:t>
            </a:r>
            <a:r>
              <a:rPr lang="en-US" dirty="0" err="1" smtClean="0">
                <a:latin typeface="Palatino Linotype" pitchFamily="18" charset="0"/>
              </a:rPr>
              <a:t>nợ</a:t>
            </a:r>
            <a:r>
              <a:rPr lang="en-US" dirty="0" smtClean="0">
                <a:latin typeface="Palatino Linotype" pitchFamily="18" charset="0"/>
              </a:rPr>
              <a:t> </a:t>
            </a:r>
            <a:r>
              <a:rPr lang="en-US" dirty="0" err="1" smtClean="0">
                <a:latin typeface="Palatino Linotype" pitchFamily="18" charset="0"/>
              </a:rPr>
              <a:t>phải</a:t>
            </a:r>
            <a:r>
              <a:rPr lang="en-US" dirty="0" smtClean="0">
                <a:latin typeface="Palatino Linotype" pitchFamily="18" charset="0"/>
              </a:rPr>
              <a:t> </a:t>
            </a:r>
            <a:r>
              <a:rPr lang="en-US" dirty="0" err="1" smtClean="0">
                <a:latin typeface="Palatino Linotype" pitchFamily="18" charset="0"/>
              </a:rPr>
              <a:t>trả</a:t>
            </a:r>
            <a:r>
              <a:rPr lang="en-US" dirty="0" smtClean="0">
                <a:latin typeface="Palatino Linotype" pitchFamily="18" charset="0"/>
              </a:rPr>
              <a:t>: Theo </a:t>
            </a:r>
            <a:r>
              <a:rPr lang="en-US" dirty="0" err="1" smtClean="0">
                <a:latin typeface="Palatino Linotype" pitchFamily="18" charset="0"/>
              </a:rPr>
              <a:t>từng</a:t>
            </a:r>
            <a:r>
              <a:rPr lang="en-US" dirty="0" smtClean="0">
                <a:latin typeface="Palatino Linotype" pitchFamily="18" charset="0"/>
              </a:rPr>
              <a:t> </a:t>
            </a:r>
            <a:r>
              <a:rPr lang="en-US" dirty="0" err="1" smtClean="0">
                <a:latin typeface="Palatino Linotype" pitchFamily="18" charset="0"/>
              </a:rPr>
              <a:t>đơn</a:t>
            </a:r>
            <a:r>
              <a:rPr lang="en-US" dirty="0" smtClean="0">
                <a:latin typeface="Palatino Linotype" pitchFamily="18" charset="0"/>
              </a:rPr>
              <a:t> </a:t>
            </a:r>
            <a:r>
              <a:rPr lang="en-US" dirty="0" err="1" smtClean="0">
                <a:latin typeface="Palatino Linotype" pitchFamily="18" charset="0"/>
              </a:rPr>
              <a:t>vị</a:t>
            </a:r>
            <a:r>
              <a:rPr lang="en-US" dirty="0" smtClean="0">
                <a:latin typeface="Palatino Linotype" pitchFamily="18" charset="0"/>
              </a:rPr>
              <a:t> </a:t>
            </a:r>
            <a:r>
              <a:rPr lang="en-US" dirty="0" err="1" smtClean="0">
                <a:latin typeface="Palatino Linotype" pitchFamily="18" charset="0"/>
              </a:rPr>
              <a:t>khách</a:t>
            </a:r>
            <a:r>
              <a:rPr lang="en-US" dirty="0" smtClean="0">
                <a:latin typeface="Palatino Linotype" pitchFamily="18" charset="0"/>
              </a:rPr>
              <a:t> </a:t>
            </a:r>
            <a:r>
              <a:rPr lang="en-US" dirty="0" err="1" smtClean="0">
                <a:latin typeface="Palatino Linotype" pitchFamily="18" charset="0"/>
              </a:rPr>
              <a:t>hàng</a:t>
            </a:r>
            <a:r>
              <a:rPr lang="en-US" dirty="0" smtClean="0">
                <a:latin typeface="Palatino Linotype" pitchFamily="18" charset="0"/>
              </a:rPr>
              <a:t>, </a:t>
            </a:r>
            <a:r>
              <a:rPr lang="en-US" dirty="0" err="1" smtClean="0">
                <a:latin typeface="Palatino Linotype" pitchFamily="18" charset="0"/>
              </a:rPr>
              <a:t>số</a:t>
            </a:r>
            <a:r>
              <a:rPr lang="en-US" dirty="0" smtClean="0">
                <a:latin typeface="Palatino Linotype" pitchFamily="18" charset="0"/>
              </a:rPr>
              <a:t> </a:t>
            </a:r>
            <a:r>
              <a:rPr lang="en-US" dirty="0" err="1" smtClean="0">
                <a:latin typeface="Palatino Linotype" pitchFamily="18" charset="0"/>
              </a:rPr>
              <a:t>lượng</a:t>
            </a:r>
            <a:r>
              <a:rPr lang="en-US" dirty="0" smtClean="0">
                <a:latin typeface="Palatino Linotype" pitchFamily="18" charset="0"/>
              </a:rPr>
              <a:t> </a:t>
            </a:r>
            <a:r>
              <a:rPr lang="en-US" dirty="0" err="1" smtClean="0">
                <a:latin typeface="Palatino Linotype" pitchFamily="18" charset="0"/>
              </a:rPr>
              <a:t>nguyên</a:t>
            </a:r>
            <a:r>
              <a:rPr lang="en-US" dirty="0" smtClean="0">
                <a:latin typeface="Palatino Linotype" pitchFamily="18" charset="0"/>
              </a:rPr>
              <a:t> </a:t>
            </a:r>
            <a:r>
              <a:rPr lang="en-US" dirty="0" err="1" smtClean="0">
                <a:latin typeface="Palatino Linotype" pitchFamily="18" charset="0"/>
              </a:rPr>
              <a:t>tệ</a:t>
            </a:r>
            <a:r>
              <a:rPr lang="en-US" dirty="0" smtClean="0">
                <a:latin typeface="Palatino Linotype" pitchFamily="18" charset="0"/>
              </a:rPr>
              <a:t> </a:t>
            </a:r>
            <a:r>
              <a:rPr lang="en-US" dirty="0" err="1" smtClean="0">
                <a:latin typeface="Palatino Linotype" pitchFamily="18" charset="0"/>
              </a:rPr>
              <a:t>và</a:t>
            </a:r>
            <a:r>
              <a:rPr lang="en-US" dirty="0" smtClean="0">
                <a:latin typeface="Palatino Linotype" pitchFamily="18" charset="0"/>
              </a:rPr>
              <a:t> </a:t>
            </a:r>
            <a:r>
              <a:rPr lang="en-US" dirty="0" err="1" smtClean="0">
                <a:latin typeface="Palatino Linotype" pitchFamily="18" charset="0"/>
              </a:rPr>
              <a:t>tỷ</a:t>
            </a:r>
            <a:r>
              <a:rPr lang="en-US" dirty="0" smtClean="0">
                <a:latin typeface="Palatino Linotype" pitchFamily="18" charset="0"/>
              </a:rPr>
              <a:t> </a:t>
            </a:r>
            <a:r>
              <a:rPr lang="en-US" dirty="0" err="1" smtClean="0">
                <a:latin typeface="Palatino Linotype" pitchFamily="18" charset="0"/>
              </a:rPr>
              <a:t>giá</a:t>
            </a:r>
            <a:r>
              <a:rPr lang="en-US" dirty="0" smtClean="0">
                <a:latin typeface="Palatino Linotype" pitchFamily="18" charset="0"/>
              </a:rPr>
              <a:t> </a:t>
            </a:r>
            <a:r>
              <a:rPr lang="en-US" dirty="0" err="1" smtClean="0">
                <a:latin typeface="Palatino Linotype" pitchFamily="18" charset="0"/>
              </a:rPr>
              <a:t>ghi</a:t>
            </a:r>
            <a:r>
              <a:rPr lang="en-US" dirty="0" smtClean="0">
                <a:latin typeface="Palatino Linotype" pitchFamily="18" charset="0"/>
              </a:rPr>
              <a:t> </a:t>
            </a:r>
            <a:r>
              <a:rPr lang="en-US" dirty="0" err="1" smtClean="0">
                <a:latin typeface="Palatino Linotype" pitchFamily="18" charset="0"/>
              </a:rPr>
              <a:t>nhận</a:t>
            </a:r>
            <a:r>
              <a:rPr lang="en-US" dirty="0" smtClean="0">
                <a:latin typeface="Palatino Linotype" pitchFamily="18" charset="0"/>
              </a:rPr>
              <a:t> </a:t>
            </a:r>
            <a:r>
              <a:rPr lang="en-US" dirty="0" err="1" smtClean="0">
                <a:latin typeface="Palatino Linotype" pitchFamily="18" charset="0"/>
              </a:rPr>
              <a:t>giao</a:t>
            </a:r>
            <a:r>
              <a:rPr lang="en-US" dirty="0" smtClean="0">
                <a:latin typeface="Palatino Linotype" pitchFamily="18" charset="0"/>
              </a:rPr>
              <a:t> </a:t>
            </a:r>
            <a:r>
              <a:rPr lang="en-US" dirty="0" err="1" smtClean="0">
                <a:latin typeface="Palatino Linotype" pitchFamily="18" charset="0"/>
              </a:rPr>
              <a:t>dịch</a:t>
            </a:r>
            <a:endParaRPr lang="en-US"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895996"/>
          </a:xfrm>
        </p:spPr>
        <p:txBody>
          <a:bodyPr/>
          <a:lstStyle/>
          <a:p>
            <a:pPr>
              <a:lnSpc>
                <a:spcPct val="150000"/>
              </a:lnSpc>
              <a:spcBef>
                <a:spcPts val="0"/>
              </a:spcBef>
            </a:pPr>
            <a:r>
              <a:rPr lang="en-US" b="1" i="1" dirty="0" err="1" smtClean="0">
                <a:latin typeface="Palatino Linotype" pitchFamily="18" charset="0"/>
              </a:rPr>
              <a:t>Sổ</a:t>
            </a:r>
            <a:r>
              <a:rPr lang="en-US" b="1" i="1" dirty="0" smtClean="0">
                <a:latin typeface="Palatino Linotype" pitchFamily="18" charset="0"/>
              </a:rPr>
              <a:t> </a:t>
            </a:r>
            <a:r>
              <a:rPr lang="en-US" b="1" i="1" dirty="0" err="1" smtClean="0">
                <a:latin typeface="Palatino Linotype" pitchFamily="18" charset="0"/>
              </a:rPr>
              <a:t>tổng</a:t>
            </a:r>
            <a:r>
              <a:rPr lang="en-US" b="1" i="1" dirty="0" smtClean="0">
                <a:latin typeface="Palatino Linotype" pitchFamily="18" charset="0"/>
              </a:rPr>
              <a:t> </a:t>
            </a:r>
            <a:r>
              <a:rPr lang="en-US" b="1" i="1" dirty="0" err="1" smtClean="0">
                <a:latin typeface="Palatino Linotype" pitchFamily="18" charset="0"/>
              </a:rPr>
              <a:t>hợp</a:t>
            </a:r>
            <a:r>
              <a:rPr lang="en-US" b="1" i="1" dirty="0" smtClean="0">
                <a:latin typeface="Palatino Linotype" pitchFamily="18" charset="0"/>
              </a:rPr>
              <a:t>:</a:t>
            </a:r>
          </a:p>
          <a:p>
            <a:pPr>
              <a:lnSpc>
                <a:spcPct val="150000"/>
              </a:lnSpc>
              <a:spcBef>
                <a:spcPts val="0"/>
              </a:spcBef>
              <a:buNone/>
            </a:pPr>
            <a:r>
              <a:rPr lang="en-US" dirty="0" smtClean="0">
                <a:latin typeface="Palatino Linotype" pitchFamily="18" charset="0"/>
              </a:rPr>
              <a:t>+ </a:t>
            </a:r>
            <a:r>
              <a:rPr lang="en-US" dirty="0" err="1" smtClean="0">
                <a:latin typeface="Palatino Linotype" pitchFamily="18" charset="0"/>
              </a:rPr>
              <a:t>Sổ</a:t>
            </a:r>
            <a:r>
              <a:rPr lang="en-US" dirty="0" smtClean="0">
                <a:latin typeface="Palatino Linotype" pitchFamily="18" charset="0"/>
              </a:rPr>
              <a:t> </a:t>
            </a:r>
            <a:r>
              <a:rPr lang="en-US" dirty="0" err="1" smtClean="0">
                <a:latin typeface="Palatino Linotype" pitchFamily="18" charset="0"/>
              </a:rPr>
              <a:t>Cái</a:t>
            </a:r>
            <a:r>
              <a:rPr lang="en-US" dirty="0" smtClean="0">
                <a:latin typeface="Palatino Linotype" pitchFamily="18" charset="0"/>
              </a:rPr>
              <a:t> TK 515, </a:t>
            </a:r>
            <a:r>
              <a:rPr lang="en-US" dirty="0" err="1" smtClean="0">
                <a:latin typeface="Palatino Linotype" pitchFamily="18" charset="0"/>
              </a:rPr>
              <a:t>Sổ</a:t>
            </a:r>
            <a:r>
              <a:rPr lang="en-US" dirty="0" smtClean="0">
                <a:latin typeface="Palatino Linotype" pitchFamily="18" charset="0"/>
              </a:rPr>
              <a:t> </a:t>
            </a:r>
            <a:r>
              <a:rPr lang="en-US" dirty="0" err="1" smtClean="0">
                <a:latin typeface="Palatino Linotype" pitchFamily="18" charset="0"/>
              </a:rPr>
              <a:t>cái</a:t>
            </a:r>
            <a:r>
              <a:rPr lang="en-US" dirty="0" smtClean="0">
                <a:latin typeface="Palatino Linotype" pitchFamily="18" charset="0"/>
              </a:rPr>
              <a:t> TK 635</a:t>
            </a:r>
          </a:p>
          <a:p>
            <a:pPr>
              <a:lnSpc>
                <a:spcPct val="150000"/>
              </a:lnSpc>
              <a:spcBef>
                <a:spcPts val="0"/>
              </a:spcBef>
              <a:buNone/>
            </a:pPr>
            <a:r>
              <a:rPr lang="en-US" dirty="0" smtClean="0">
                <a:latin typeface="Palatino Linotype" pitchFamily="18" charset="0"/>
              </a:rPr>
              <a:t>+ </a:t>
            </a:r>
            <a:r>
              <a:rPr lang="en-US" dirty="0" err="1" smtClean="0">
                <a:latin typeface="Palatino Linotype" pitchFamily="18" charset="0"/>
              </a:rPr>
              <a:t>Sổ</a:t>
            </a:r>
            <a:r>
              <a:rPr lang="en-US" dirty="0" smtClean="0">
                <a:latin typeface="Palatino Linotype" pitchFamily="18" charset="0"/>
              </a:rPr>
              <a:t> </a:t>
            </a:r>
            <a:r>
              <a:rPr lang="en-US" dirty="0" err="1" smtClean="0">
                <a:latin typeface="Palatino Linotype" pitchFamily="18" charset="0"/>
              </a:rPr>
              <a:t>Cái</a:t>
            </a:r>
            <a:r>
              <a:rPr lang="en-US" dirty="0" smtClean="0">
                <a:latin typeface="Palatino Linotype" pitchFamily="18" charset="0"/>
              </a:rPr>
              <a:t> TK 413</a:t>
            </a:r>
          </a:p>
          <a:p>
            <a:pPr>
              <a:lnSpc>
                <a:spcPct val="150000"/>
              </a:lnSpc>
              <a:spcBef>
                <a:spcPts val="0"/>
              </a:spcBef>
              <a:buNone/>
            </a:pPr>
            <a:r>
              <a:rPr lang="en-US" dirty="0" smtClean="0">
                <a:latin typeface="Palatino Linotype" pitchFamily="18" charset="0"/>
              </a:rPr>
              <a:t>+ </a:t>
            </a:r>
            <a:r>
              <a:rPr lang="en-US" dirty="0" err="1" smtClean="0">
                <a:latin typeface="Palatino Linotype" pitchFamily="18" charset="0"/>
              </a:rPr>
              <a:t>Sổ</a:t>
            </a:r>
            <a:r>
              <a:rPr lang="en-US" dirty="0" smtClean="0">
                <a:latin typeface="Palatino Linotype" pitchFamily="18" charset="0"/>
              </a:rPr>
              <a:t> </a:t>
            </a:r>
            <a:r>
              <a:rPr lang="en-US" dirty="0" err="1" smtClean="0">
                <a:latin typeface="Palatino Linotype" pitchFamily="18" charset="0"/>
              </a:rPr>
              <a:t>Cái</a:t>
            </a:r>
            <a:r>
              <a:rPr lang="en-US" dirty="0" smtClean="0">
                <a:latin typeface="Palatino Linotype" pitchFamily="18" charset="0"/>
              </a:rPr>
              <a:t> TK 1112, </a:t>
            </a:r>
            <a:r>
              <a:rPr lang="en-US" dirty="0" err="1" smtClean="0">
                <a:latin typeface="Palatino Linotype" pitchFamily="18" charset="0"/>
              </a:rPr>
              <a:t>Sổ</a:t>
            </a:r>
            <a:r>
              <a:rPr lang="en-US" dirty="0" smtClean="0">
                <a:latin typeface="Palatino Linotype" pitchFamily="18" charset="0"/>
              </a:rPr>
              <a:t> </a:t>
            </a:r>
            <a:r>
              <a:rPr lang="en-US" dirty="0" err="1" smtClean="0">
                <a:latin typeface="Palatino Linotype" pitchFamily="18" charset="0"/>
              </a:rPr>
              <a:t>Cái</a:t>
            </a:r>
            <a:r>
              <a:rPr lang="en-US" dirty="0" smtClean="0">
                <a:latin typeface="Palatino Linotype" pitchFamily="18" charset="0"/>
              </a:rPr>
              <a:t> TK 1122</a:t>
            </a:r>
          </a:p>
          <a:p>
            <a:pPr>
              <a:lnSpc>
                <a:spcPct val="150000"/>
              </a:lnSpc>
              <a:spcBef>
                <a:spcPts val="0"/>
              </a:spcBef>
              <a:buNone/>
            </a:pPr>
            <a:r>
              <a:rPr lang="en-US" dirty="0" smtClean="0">
                <a:latin typeface="Palatino Linotype" pitchFamily="18" charset="0"/>
              </a:rPr>
              <a:t>+ </a:t>
            </a:r>
            <a:r>
              <a:rPr lang="en-US" dirty="0" err="1" smtClean="0">
                <a:latin typeface="Palatino Linotype" pitchFamily="18" charset="0"/>
              </a:rPr>
              <a:t>Sổ</a:t>
            </a:r>
            <a:r>
              <a:rPr lang="en-US" dirty="0" smtClean="0">
                <a:latin typeface="Palatino Linotype" pitchFamily="18" charset="0"/>
              </a:rPr>
              <a:t> </a:t>
            </a:r>
            <a:r>
              <a:rPr lang="en-US" dirty="0" err="1" smtClean="0">
                <a:latin typeface="Palatino Linotype" pitchFamily="18" charset="0"/>
              </a:rPr>
              <a:t>Nhật</a:t>
            </a:r>
            <a:r>
              <a:rPr lang="en-US" dirty="0" smtClean="0">
                <a:latin typeface="Palatino Linotype" pitchFamily="18" charset="0"/>
              </a:rPr>
              <a:t> </a:t>
            </a:r>
            <a:r>
              <a:rPr lang="en-US" dirty="0" err="1" smtClean="0">
                <a:latin typeface="Palatino Linotype" pitchFamily="18" charset="0"/>
              </a:rPr>
              <a:t>ký</a:t>
            </a:r>
            <a:r>
              <a:rPr lang="en-US" dirty="0" smtClean="0">
                <a:latin typeface="Palatino Linotype" pitchFamily="18" charset="0"/>
              </a:rPr>
              <a:t> </a:t>
            </a:r>
            <a:r>
              <a:rPr lang="en-US" dirty="0" err="1" smtClean="0">
                <a:latin typeface="Palatino Linotype" pitchFamily="18" charset="0"/>
              </a:rPr>
              <a:t>chung</a:t>
            </a:r>
            <a:r>
              <a:rPr lang="en-US" dirty="0" smtClean="0">
                <a:latin typeface="Palatino Linotype" pitchFamily="18" charset="0"/>
              </a:rPr>
              <a:t>…..</a:t>
            </a:r>
          </a:p>
          <a:p>
            <a:pPr>
              <a:lnSpc>
                <a:spcPct val="150000"/>
              </a:lnSpc>
              <a:spcBef>
                <a:spcPts val="0"/>
              </a:spcBef>
              <a:buNone/>
            </a:pPr>
            <a:r>
              <a:rPr lang="en-US" dirty="0" smtClean="0">
                <a:latin typeface="Palatino Linotype" pitchFamily="18" charset="0"/>
              </a:rPr>
              <a:t> </a:t>
            </a:r>
            <a:endParaRPr lang="en-US"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81682"/>
          </a:xfrm>
        </p:spPr>
        <p:txBody>
          <a:bodyPr/>
          <a:lstStyle/>
          <a:p>
            <a:pPr algn="just">
              <a:lnSpc>
                <a:spcPct val="150000"/>
              </a:lnSpc>
              <a:spcBef>
                <a:spcPts val="0"/>
              </a:spcBef>
              <a:buNone/>
            </a:pPr>
            <a:r>
              <a:rPr lang="en-US" b="1" dirty="0" smtClean="0">
                <a:latin typeface="Palatino Linotype" pitchFamily="18" charset="0"/>
              </a:rPr>
              <a:t>1.4.2. </a:t>
            </a:r>
            <a:r>
              <a:rPr lang="en-US" b="1" dirty="0" err="1" smtClean="0">
                <a:latin typeface="Palatino Linotype" pitchFamily="18" charset="0"/>
              </a:rPr>
              <a:t>Trình</a:t>
            </a:r>
            <a:r>
              <a:rPr lang="en-US" b="1" dirty="0" smtClean="0">
                <a:latin typeface="Palatino Linotype" pitchFamily="18" charset="0"/>
              </a:rPr>
              <a:t> </a:t>
            </a:r>
            <a:r>
              <a:rPr lang="en-US" b="1" dirty="0" err="1" smtClean="0">
                <a:latin typeface="Palatino Linotype" pitchFamily="18" charset="0"/>
              </a:rPr>
              <a:t>bày</a:t>
            </a:r>
            <a:r>
              <a:rPr lang="en-US" b="1" dirty="0" smtClean="0">
                <a:latin typeface="Palatino Linotype" pitchFamily="18" charset="0"/>
              </a:rPr>
              <a:t> </a:t>
            </a:r>
            <a:r>
              <a:rPr lang="en-US" b="1" dirty="0" err="1" smtClean="0">
                <a:latin typeface="Palatino Linotype" pitchFamily="18" charset="0"/>
              </a:rPr>
              <a:t>thông</a:t>
            </a:r>
            <a:r>
              <a:rPr lang="en-US" b="1" dirty="0" smtClean="0">
                <a:latin typeface="Palatino Linotype" pitchFamily="18" charset="0"/>
              </a:rPr>
              <a:t> tin </a:t>
            </a:r>
            <a:r>
              <a:rPr lang="en-US" b="1" dirty="0" err="1" smtClean="0">
                <a:latin typeface="Palatino Linotype" pitchFamily="18" charset="0"/>
              </a:rPr>
              <a:t>trên</a:t>
            </a:r>
            <a:r>
              <a:rPr lang="en-US" b="1" dirty="0" smtClean="0">
                <a:latin typeface="Palatino Linotype" pitchFamily="18" charset="0"/>
              </a:rPr>
              <a:t> BCTC</a:t>
            </a:r>
          </a:p>
          <a:p>
            <a:pPr algn="just">
              <a:lnSpc>
                <a:spcPct val="150000"/>
              </a:lnSpc>
              <a:spcBef>
                <a:spcPts val="0"/>
              </a:spcBef>
              <a:buFontTx/>
              <a:buChar char="-"/>
            </a:pPr>
            <a:r>
              <a:rPr lang="en-US" dirty="0" err="1" smtClean="0">
                <a:latin typeface="Palatino Linotype" pitchFamily="18" charset="0"/>
              </a:rPr>
              <a:t>Bảng</a:t>
            </a:r>
            <a:r>
              <a:rPr lang="en-US" dirty="0" smtClean="0">
                <a:latin typeface="Palatino Linotype" pitchFamily="18" charset="0"/>
              </a:rPr>
              <a:t> </a:t>
            </a:r>
            <a:r>
              <a:rPr lang="en-US" dirty="0" err="1" smtClean="0">
                <a:latin typeface="Palatino Linotype" pitchFamily="18" charset="0"/>
              </a:rPr>
              <a:t>cân</a:t>
            </a:r>
            <a:r>
              <a:rPr lang="en-US" dirty="0" smtClean="0">
                <a:latin typeface="Palatino Linotype" pitchFamily="18" charset="0"/>
              </a:rPr>
              <a:t> </a:t>
            </a:r>
            <a:r>
              <a:rPr lang="en-US" dirty="0" err="1" smtClean="0">
                <a:latin typeface="Palatino Linotype" pitchFamily="18" charset="0"/>
              </a:rPr>
              <a:t>đối</a:t>
            </a:r>
            <a:r>
              <a:rPr lang="en-US" dirty="0" smtClean="0">
                <a:latin typeface="Palatino Linotype" pitchFamily="18" charset="0"/>
              </a:rPr>
              <a:t> </a:t>
            </a:r>
            <a:r>
              <a:rPr lang="en-US" dirty="0" err="1" smtClean="0">
                <a:latin typeface="Palatino Linotype" pitchFamily="18" charset="0"/>
              </a:rPr>
              <a:t>kế</a:t>
            </a:r>
            <a:r>
              <a:rPr lang="en-US" dirty="0" smtClean="0">
                <a:latin typeface="Palatino Linotype" pitchFamily="18" charset="0"/>
              </a:rPr>
              <a:t> </a:t>
            </a:r>
            <a:r>
              <a:rPr lang="en-US" dirty="0" err="1" smtClean="0">
                <a:latin typeface="Palatino Linotype" pitchFamily="18" charset="0"/>
              </a:rPr>
              <a:t>toán</a:t>
            </a:r>
            <a:r>
              <a:rPr lang="en-US" dirty="0" smtClean="0">
                <a:latin typeface="Palatino Linotype" pitchFamily="18" charset="0"/>
              </a:rPr>
              <a:t>: </a:t>
            </a:r>
            <a:r>
              <a:rPr lang="en-US" dirty="0" err="1" smtClean="0">
                <a:latin typeface="Palatino Linotype" pitchFamily="18" charset="0"/>
              </a:rPr>
              <a:t>Số</a:t>
            </a:r>
            <a:r>
              <a:rPr lang="en-US" dirty="0" smtClean="0">
                <a:latin typeface="Palatino Linotype" pitchFamily="18" charset="0"/>
              </a:rPr>
              <a:t> </a:t>
            </a:r>
            <a:r>
              <a:rPr lang="en-US" dirty="0" err="1" smtClean="0">
                <a:latin typeface="Palatino Linotype" pitchFamily="18" charset="0"/>
              </a:rPr>
              <a:t>dư</a:t>
            </a:r>
            <a:r>
              <a:rPr lang="en-US" dirty="0" smtClean="0">
                <a:latin typeface="Palatino Linotype" pitchFamily="18" charset="0"/>
              </a:rPr>
              <a:t> </a:t>
            </a:r>
            <a:r>
              <a:rPr lang="en-US" dirty="0" err="1" smtClean="0">
                <a:latin typeface="Palatino Linotype" pitchFamily="18" charset="0"/>
              </a:rPr>
              <a:t>cuối</a:t>
            </a:r>
            <a:r>
              <a:rPr lang="en-US" dirty="0" smtClean="0">
                <a:latin typeface="Palatino Linotype" pitchFamily="18" charset="0"/>
              </a:rPr>
              <a:t> </a:t>
            </a:r>
            <a:r>
              <a:rPr lang="en-US" dirty="0" err="1" smtClean="0">
                <a:latin typeface="Palatino Linotype" pitchFamily="18" charset="0"/>
              </a:rPr>
              <a:t>kỳ</a:t>
            </a:r>
            <a:r>
              <a:rPr lang="en-US" dirty="0" smtClean="0">
                <a:latin typeface="Palatino Linotype" pitchFamily="18" charset="0"/>
              </a:rPr>
              <a:t> TK 413 </a:t>
            </a:r>
            <a:r>
              <a:rPr lang="en-US" dirty="0" err="1" smtClean="0">
                <a:latin typeface="Palatino Linotype" pitchFamily="18" charset="0"/>
              </a:rPr>
              <a:t>được</a:t>
            </a:r>
            <a:r>
              <a:rPr lang="en-US" dirty="0" smtClean="0">
                <a:latin typeface="Palatino Linotype" pitchFamily="18" charset="0"/>
              </a:rPr>
              <a:t> </a:t>
            </a:r>
            <a:r>
              <a:rPr lang="en-US" dirty="0" err="1" smtClean="0">
                <a:latin typeface="Palatino Linotype" pitchFamily="18" charset="0"/>
              </a:rPr>
              <a:t>trình</a:t>
            </a:r>
            <a:r>
              <a:rPr lang="en-US" dirty="0" smtClean="0">
                <a:latin typeface="Palatino Linotype" pitchFamily="18" charset="0"/>
              </a:rPr>
              <a:t> </a:t>
            </a:r>
            <a:r>
              <a:rPr lang="en-US" dirty="0" err="1" smtClean="0">
                <a:latin typeface="Palatino Linotype" pitchFamily="18" charset="0"/>
              </a:rPr>
              <a:t>trên</a:t>
            </a:r>
            <a:r>
              <a:rPr lang="en-US" dirty="0" smtClean="0">
                <a:latin typeface="Palatino Linotype" pitchFamily="18" charset="0"/>
              </a:rPr>
              <a:t> </a:t>
            </a:r>
            <a:r>
              <a:rPr lang="en-US" dirty="0" err="1" smtClean="0">
                <a:latin typeface="Palatino Linotype" pitchFamily="18" charset="0"/>
              </a:rPr>
              <a:t>chỉ</a:t>
            </a:r>
            <a:r>
              <a:rPr lang="en-US" dirty="0" smtClean="0">
                <a:latin typeface="Palatino Linotype" pitchFamily="18" charset="0"/>
              </a:rPr>
              <a:t> </a:t>
            </a:r>
            <a:r>
              <a:rPr lang="en-US" dirty="0" err="1" smtClean="0">
                <a:latin typeface="Palatino Linotype" pitchFamily="18" charset="0"/>
              </a:rPr>
              <a:t>tiêu</a:t>
            </a:r>
            <a:r>
              <a:rPr lang="en-US" dirty="0" smtClean="0">
                <a:latin typeface="Palatino Linotype" pitchFamily="18" charset="0"/>
              </a:rPr>
              <a:t> </a:t>
            </a:r>
            <a:r>
              <a:rPr lang="en-US" dirty="0" err="1" smtClean="0">
                <a:latin typeface="Palatino Linotype" pitchFamily="18" charset="0"/>
              </a:rPr>
              <a:t>Chênh</a:t>
            </a:r>
            <a:r>
              <a:rPr lang="en-US" dirty="0" smtClean="0">
                <a:latin typeface="Palatino Linotype" pitchFamily="18" charset="0"/>
              </a:rPr>
              <a:t> </a:t>
            </a:r>
            <a:r>
              <a:rPr lang="en-US" dirty="0" err="1" smtClean="0">
                <a:latin typeface="Palatino Linotype" pitchFamily="18" charset="0"/>
              </a:rPr>
              <a:t>lệch</a:t>
            </a:r>
            <a:r>
              <a:rPr lang="en-US" dirty="0" smtClean="0">
                <a:latin typeface="Palatino Linotype" pitchFamily="18" charset="0"/>
              </a:rPr>
              <a:t> </a:t>
            </a:r>
            <a:r>
              <a:rPr lang="en-US" dirty="0" err="1" smtClean="0">
                <a:latin typeface="Palatino Linotype" pitchFamily="18" charset="0"/>
              </a:rPr>
              <a:t>tỷ</a:t>
            </a:r>
            <a:r>
              <a:rPr lang="en-US" dirty="0" smtClean="0">
                <a:latin typeface="Palatino Linotype" pitchFamily="18" charset="0"/>
              </a:rPr>
              <a:t> </a:t>
            </a:r>
            <a:r>
              <a:rPr lang="en-US" dirty="0" err="1" smtClean="0">
                <a:latin typeface="Palatino Linotype" pitchFamily="18" charset="0"/>
              </a:rPr>
              <a:t>giá</a:t>
            </a:r>
            <a:r>
              <a:rPr lang="en-US" dirty="0" smtClean="0">
                <a:latin typeface="Palatino Linotype" pitchFamily="18" charset="0"/>
              </a:rPr>
              <a:t> </a:t>
            </a:r>
            <a:r>
              <a:rPr lang="en-US" dirty="0" err="1" smtClean="0">
                <a:latin typeface="Palatino Linotype" pitchFamily="18" charset="0"/>
              </a:rPr>
              <a:t>hối</a:t>
            </a:r>
            <a:r>
              <a:rPr lang="en-US" dirty="0" smtClean="0">
                <a:latin typeface="Palatino Linotype" pitchFamily="18" charset="0"/>
              </a:rPr>
              <a:t> </a:t>
            </a:r>
            <a:r>
              <a:rPr lang="en-US" dirty="0" err="1" smtClean="0">
                <a:latin typeface="Palatino Linotype" pitchFamily="18" charset="0"/>
              </a:rPr>
              <a:t>đoái</a:t>
            </a:r>
            <a:r>
              <a:rPr lang="en-US" dirty="0" smtClean="0">
                <a:latin typeface="Palatino Linotype" pitchFamily="18" charset="0"/>
              </a:rPr>
              <a:t> </a:t>
            </a:r>
          </a:p>
          <a:p>
            <a:pPr algn="just">
              <a:lnSpc>
                <a:spcPct val="150000"/>
              </a:lnSpc>
              <a:spcBef>
                <a:spcPts val="0"/>
              </a:spcBef>
              <a:buFontTx/>
              <a:buChar char="-"/>
            </a:pPr>
            <a:r>
              <a:rPr lang="en-US" dirty="0" err="1" smtClean="0">
                <a:latin typeface="Palatino Linotype" pitchFamily="18" charset="0"/>
              </a:rPr>
              <a:t>Báo</a:t>
            </a:r>
            <a:r>
              <a:rPr lang="en-US" dirty="0" smtClean="0">
                <a:latin typeface="Palatino Linotype" pitchFamily="18" charset="0"/>
              </a:rPr>
              <a:t> </a:t>
            </a:r>
            <a:r>
              <a:rPr lang="en-US" dirty="0" err="1" smtClean="0">
                <a:latin typeface="Palatino Linotype" pitchFamily="18" charset="0"/>
              </a:rPr>
              <a:t>cáo</a:t>
            </a:r>
            <a:r>
              <a:rPr lang="en-US" dirty="0" smtClean="0">
                <a:latin typeface="Palatino Linotype" pitchFamily="18" charset="0"/>
              </a:rPr>
              <a:t> </a:t>
            </a:r>
            <a:r>
              <a:rPr lang="en-US" dirty="0" err="1" smtClean="0">
                <a:latin typeface="Palatino Linotype" pitchFamily="18" charset="0"/>
              </a:rPr>
              <a:t>kết</a:t>
            </a:r>
            <a:r>
              <a:rPr lang="en-US" dirty="0" smtClean="0">
                <a:latin typeface="Palatino Linotype" pitchFamily="18" charset="0"/>
              </a:rPr>
              <a:t> </a:t>
            </a:r>
            <a:r>
              <a:rPr lang="en-US" dirty="0" err="1" smtClean="0">
                <a:latin typeface="Palatino Linotype" pitchFamily="18" charset="0"/>
              </a:rPr>
              <a:t>quả</a:t>
            </a:r>
            <a:r>
              <a:rPr lang="en-US" dirty="0" smtClean="0">
                <a:latin typeface="Palatino Linotype" pitchFamily="18" charset="0"/>
              </a:rPr>
              <a:t> </a:t>
            </a:r>
            <a:r>
              <a:rPr lang="en-US" dirty="0" err="1" smtClean="0">
                <a:latin typeface="Palatino Linotype" pitchFamily="18" charset="0"/>
              </a:rPr>
              <a:t>hoạt</a:t>
            </a:r>
            <a:r>
              <a:rPr lang="en-US" dirty="0" smtClean="0">
                <a:latin typeface="Palatino Linotype" pitchFamily="18" charset="0"/>
              </a:rPr>
              <a:t> </a:t>
            </a:r>
            <a:r>
              <a:rPr lang="en-US" dirty="0" err="1" smtClean="0">
                <a:latin typeface="Palatino Linotype" pitchFamily="18" charset="0"/>
              </a:rPr>
              <a:t>động</a:t>
            </a:r>
            <a:r>
              <a:rPr lang="en-US" dirty="0" smtClean="0">
                <a:latin typeface="Palatino Linotype" pitchFamily="18" charset="0"/>
              </a:rPr>
              <a:t> </a:t>
            </a:r>
            <a:r>
              <a:rPr lang="en-US" dirty="0" err="1" smtClean="0">
                <a:latin typeface="Palatino Linotype" pitchFamily="18" charset="0"/>
              </a:rPr>
              <a:t>kinh</a:t>
            </a:r>
            <a:r>
              <a:rPr lang="en-US" dirty="0" smtClean="0">
                <a:latin typeface="Palatino Linotype" pitchFamily="18" charset="0"/>
              </a:rPr>
              <a:t> </a:t>
            </a:r>
            <a:r>
              <a:rPr lang="en-US" dirty="0" err="1" smtClean="0">
                <a:latin typeface="Palatino Linotype" pitchFamily="18" charset="0"/>
              </a:rPr>
              <a:t>doanh</a:t>
            </a:r>
            <a:r>
              <a:rPr lang="en-US" dirty="0" smtClean="0">
                <a:latin typeface="Palatino Linotype" pitchFamily="18" charset="0"/>
              </a:rPr>
              <a:t>: </a:t>
            </a:r>
          </a:p>
          <a:p>
            <a:pPr algn="just">
              <a:lnSpc>
                <a:spcPct val="150000"/>
              </a:lnSpc>
              <a:spcBef>
                <a:spcPts val="0"/>
              </a:spcBef>
              <a:buFontTx/>
              <a:buChar char="-"/>
            </a:pPr>
            <a:r>
              <a:rPr lang="en-US" dirty="0" err="1" smtClean="0">
                <a:latin typeface="Palatino Linotype" pitchFamily="18" charset="0"/>
              </a:rPr>
              <a:t>Thuyết</a:t>
            </a:r>
            <a:r>
              <a:rPr lang="en-US" dirty="0" smtClean="0">
                <a:latin typeface="Palatino Linotype" pitchFamily="18" charset="0"/>
              </a:rPr>
              <a:t> minh </a:t>
            </a:r>
            <a:r>
              <a:rPr lang="en-US" dirty="0" err="1" smtClean="0">
                <a:latin typeface="Palatino Linotype" pitchFamily="18" charset="0"/>
              </a:rPr>
              <a:t>báo</a:t>
            </a:r>
            <a:r>
              <a:rPr lang="en-US" dirty="0" smtClean="0">
                <a:latin typeface="Palatino Linotype" pitchFamily="18" charset="0"/>
              </a:rPr>
              <a:t> </a:t>
            </a:r>
            <a:r>
              <a:rPr lang="en-US" dirty="0" err="1" smtClean="0">
                <a:latin typeface="Palatino Linotype" pitchFamily="18" charset="0"/>
              </a:rPr>
              <a:t>cáo</a:t>
            </a:r>
            <a:r>
              <a:rPr lang="en-US" dirty="0" smtClean="0">
                <a:latin typeface="Palatino Linotype" pitchFamily="18" charset="0"/>
              </a:rPr>
              <a:t> </a:t>
            </a:r>
            <a:r>
              <a:rPr lang="en-US" dirty="0" err="1" smtClean="0">
                <a:latin typeface="Palatino Linotype" pitchFamily="18" charset="0"/>
              </a:rPr>
              <a:t>tài</a:t>
            </a:r>
            <a:r>
              <a:rPr lang="en-US" dirty="0" smtClean="0">
                <a:latin typeface="Palatino Linotype" pitchFamily="18" charset="0"/>
              </a:rPr>
              <a:t> </a:t>
            </a:r>
            <a:r>
              <a:rPr lang="en-US" dirty="0" err="1" smtClean="0">
                <a:latin typeface="Palatino Linotype" pitchFamily="18" charset="0"/>
              </a:rPr>
              <a:t>chính</a:t>
            </a:r>
            <a:endParaRPr lang="en-US"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46</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43000"/>
          </a:xfrm>
        </p:spPr>
        <p:txBody>
          <a:bodyPr>
            <a:normAutofit/>
          </a:bodyPr>
          <a:lstStyle/>
          <a:p>
            <a:r>
              <a:rPr lang="en-US" sz="3200" dirty="0" smtClean="0">
                <a:solidFill>
                  <a:schemeClr val="tx1"/>
                </a:solidFill>
                <a:latin typeface="Palatino Linotype" pitchFamily="18" charset="0"/>
              </a:rPr>
              <a:t>TÀI LIỆU THAM KHẢO</a:t>
            </a:r>
            <a:endParaRPr lang="en-US" sz="3200" dirty="0">
              <a:solidFill>
                <a:schemeClr val="tx1"/>
              </a:solidFill>
              <a:latin typeface="Palatino Linotype" pitchFamily="18" charset="0"/>
            </a:endParaRPr>
          </a:p>
        </p:txBody>
      </p:sp>
      <p:sp>
        <p:nvSpPr>
          <p:cNvPr id="3" name="Content Placeholder 2"/>
          <p:cNvSpPr>
            <a:spLocks noGrp="1"/>
          </p:cNvSpPr>
          <p:nvPr>
            <p:ph idx="1"/>
          </p:nvPr>
        </p:nvSpPr>
        <p:spPr>
          <a:xfrm>
            <a:off x="457200" y="1428736"/>
            <a:ext cx="8229600" cy="4895864"/>
          </a:xfrm>
        </p:spPr>
        <p:txBody>
          <a:bodyPr/>
          <a:lstStyle/>
          <a:p>
            <a:pPr marL="342900" indent="-342900" algn="just" eaLnBrk="0" hangingPunct="0">
              <a:lnSpc>
                <a:spcPct val="150000"/>
              </a:lnSpc>
              <a:spcBef>
                <a:spcPts val="0"/>
              </a:spcBef>
              <a:buFontTx/>
              <a:buChar char="•"/>
              <a:defRPr/>
            </a:pPr>
            <a:r>
              <a:rPr lang="en-US" kern="0" dirty="0" err="1" smtClean="0">
                <a:latin typeface="Palatino Linotype" pitchFamily="18" charset="0"/>
                <a:cs typeface="Times New Roman" pitchFamily="18" charset="0"/>
              </a:rPr>
              <a:t>Chuẩn</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mực</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kế</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toán</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Việt</a:t>
            </a:r>
            <a:r>
              <a:rPr lang="en-US" kern="0" dirty="0" smtClean="0">
                <a:latin typeface="Palatino Linotype" pitchFamily="18" charset="0"/>
                <a:cs typeface="Times New Roman" pitchFamily="18" charset="0"/>
              </a:rPr>
              <a:t> Nam: VAS 10 – </a:t>
            </a:r>
            <a:r>
              <a:rPr lang="en-US" kern="0" dirty="0" err="1" smtClean="0">
                <a:latin typeface="Palatino Linotype" pitchFamily="18" charset="0"/>
                <a:cs typeface="Times New Roman" pitchFamily="18" charset="0"/>
              </a:rPr>
              <a:t>Ảnh</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hưởng</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của</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sự</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thay</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đối</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tỷ</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giá</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hối</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đoái</a:t>
            </a:r>
            <a:endParaRPr lang="en-US" kern="0" dirty="0" smtClean="0">
              <a:latin typeface="Palatino Linotype" pitchFamily="18" charset="0"/>
              <a:cs typeface="Times New Roman" pitchFamily="18" charset="0"/>
            </a:endParaRPr>
          </a:p>
          <a:p>
            <a:pPr marL="342900" indent="-342900" algn="just" eaLnBrk="0" hangingPunct="0">
              <a:lnSpc>
                <a:spcPct val="150000"/>
              </a:lnSpc>
              <a:spcBef>
                <a:spcPts val="0"/>
              </a:spcBef>
              <a:buFontTx/>
              <a:buChar char="•"/>
              <a:defRPr/>
            </a:pPr>
            <a:r>
              <a:rPr lang="en-US" kern="0" dirty="0" err="1" smtClean="0">
                <a:latin typeface="Palatino Linotype" pitchFamily="18" charset="0"/>
                <a:cs typeface="Times New Roman" pitchFamily="18" charset="0"/>
              </a:rPr>
              <a:t>Thông</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tư</a:t>
            </a:r>
            <a:r>
              <a:rPr lang="en-US" kern="0" dirty="0" smtClean="0">
                <a:latin typeface="Palatino Linotype" pitchFamily="18" charset="0"/>
                <a:cs typeface="Times New Roman" pitchFamily="18" charset="0"/>
              </a:rPr>
              <a:t> 200/TT-BTC </a:t>
            </a:r>
            <a:r>
              <a:rPr lang="en-US" kern="0" dirty="0" err="1" smtClean="0">
                <a:latin typeface="Palatino Linotype" pitchFamily="18" charset="0"/>
                <a:cs typeface="Times New Roman" pitchFamily="18" charset="0"/>
              </a:rPr>
              <a:t>ngày</a:t>
            </a:r>
            <a:r>
              <a:rPr lang="en-US" kern="0" dirty="0" smtClean="0">
                <a:latin typeface="Palatino Linotype" pitchFamily="18" charset="0"/>
                <a:cs typeface="Times New Roman" pitchFamily="18" charset="0"/>
              </a:rPr>
              <a:t> 22/12/2014</a:t>
            </a:r>
          </a:p>
          <a:p>
            <a:pPr marL="342900" indent="-342900" algn="just" eaLnBrk="0" hangingPunct="0">
              <a:lnSpc>
                <a:spcPct val="150000"/>
              </a:lnSpc>
              <a:spcBef>
                <a:spcPts val="0"/>
              </a:spcBef>
              <a:buFontTx/>
              <a:buChar char="•"/>
              <a:defRPr/>
            </a:pPr>
            <a:r>
              <a:rPr lang="en-US" kern="0" dirty="0" smtClean="0">
                <a:latin typeface="Palatino Linotype" pitchFamily="18" charset="0"/>
                <a:cs typeface="Times New Roman" pitchFamily="18" charset="0"/>
              </a:rPr>
              <a:t>TT 53/2016 </a:t>
            </a:r>
            <a:r>
              <a:rPr lang="en-US" kern="0" dirty="0" err="1" smtClean="0">
                <a:latin typeface="Palatino Linotype" pitchFamily="18" charset="0"/>
                <a:cs typeface="Times New Roman" pitchFamily="18" charset="0"/>
              </a:rPr>
              <a:t>ngày</a:t>
            </a:r>
            <a:r>
              <a:rPr lang="en-US" kern="0" dirty="0" smtClean="0">
                <a:latin typeface="Palatino Linotype" pitchFamily="18" charset="0"/>
                <a:cs typeface="Times New Roman" pitchFamily="18" charset="0"/>
              </a:rPr>
              <a:t> 21/3/2016.</a:t>
            </a:r>
          </a:p>
          <a:p>
            <a:pPr marL="342900" indent="-342900" algn="just" eaLnBrk="0" hangingPunct="0">
              <a:lnSpc>
                <a:spcPct val="150000"/>
              </a:lnSpc>
              <a:spcBef>
                <a:spcPts val="0"/>
              </a:spcBef>
              <a:buFontTx/>
              <a:buChar char="•"/>
              <a:defRPr/>
            </a:pPr>
            <a:r>
              <a:rPr lang="en-US" kern="0" dirty="0" err="1" smtClean="0">
                <a:latin typeface="Palatino Linotype" pitchFamily="18" charset="0"/>
                <a:cs typeface="Times New Roman" pitchFamily="18" charset="0"/>
              </a:rPr>
              <a:t>Giáo</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trình</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Kế</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toán</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tài</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chính</a:t>
            </a:r>
            <a:r>
              <a:rPr lang="en-US" kern="0" dirty="0" smtClean="0">
                <a:latin typeface="Palatino Linotype" pitchFamily="18" charset="0"/>
                <a:cs typeface="Times New Roman" pitchFamily="18" charset="0"/>
              </a:rPr>
              <a:t> – NXB </a:t>
            </a:r>
            <a:r>
              <a:rPr lang="en-US" kern="0" dirty="0" err="1" smtClean="0">
                <a:latin typeface="Palatino Linotype" pitchFamily="18" charset="0"/>
                <a:cs typeface="Times New Roman" pitchFamily="18" charset="0"/>
              </a:rPr>
              <a:t>Tài</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chính</a:t>
            </a:r>
            <a:endParaRPr lang="en-US" kern="0" dirty="0" smtClean="0">
              <a:latin typeface="Palatino Linotype" pitchFamily="18" charset="0"/>
              <a:cs typeface="Times New Roman" pitchFamily="18" charset="0"/>
            </a:endParaRPr>
          </a:p>
          <a:p>
            <a:pPr marL="342900" indent="-342900" algn="just" eaLnBrk="0" hangingPunct="0">
              <a:lnSpc>
                <a:spcPct val="150000"/>
              </a:lnSpc>
              <a:spcBef>
                <a:spcPts val="0"/>
              </a:spcBef>
              <a:buFontTx/>
              <a:buChar char="•"/>
              <a:defRPr/>
            </a:pPr>
            <a:r>
              <a:rPr lang="en-US" kern="0" dirty="0" err="1" smtClean="0">
                <a:latin typeface="Palatino Linotype" pitchFamily="18" charset="0"/>
                <a:cs typeface="Times New Roman" pitchFamily="18" charset="0"/>
              </a:rPr>
              <a:t>Các</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tài</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liệu</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tham</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khảo</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khác</a:t>
            </a:r>
            <a:endParaRPr lang="en-US"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571496"/>
          </a:xfrm>
        </p:spPr>
        <p:txBody>
          <a:bodyPr>
            <a:normAutofit/>
          </a:bodyPr>
          <a:lstStyle/>
          <a:p>
            <a:r>
              <a:rPr lang="en-US" sz="2800" dirty="0" smtClean="0">
                <a:solidFill>
                  <a:schemeClr val="tx1"/>
                </a:solidFill>
                <a:latin typeface="Palatino Linotype" pitchFamily="18" charset="0"/>
              </a:rPr>
              <a:t>YÊU CẦU ĐỐI VỚI SINH VIÊN</a:t>
            </a:r>
            <a:endParaRPr lang="en-US" sz="2800" dirty="0">
              <a:solidFill>
                <a:schemeClr val="tx1"/>
              </a:solidFill>
              <a:latin typeface="Palatino Linotype" pitchFamily="18" charset="0"/>
            </a:endParaRPr>
          </a:p>
        </p:txBody>
      </p:sp>
      <p:sp>
        <p:nvSpPr>
          <p:cNvPr id="3" name="Content Placeholder 2"/>
          <p:cNvSpPr>
            <a:spLocks noGrp="1"/>
          </p:cNvSpPr>
          <p:nvPr>
            <p:ph idx="1"/>
          </p:nvPr>
        </p:nvSpPr>
        <p:spPr>
          <a:xfrm>
            <a:off x="357158" y="1142984"/>
            <a:ext cx="8501122" cy="5181616"/>
          </a:xfrm>
        </p:spPr>
        <p:txBody>
          <a:bodyPr>
            <a:normAutofit lnSpcReduction="10000"/>
          </a:bodyPr>
          <a:lstStyle/>
          <a:p>
            <a:pPr algn="just">
              <a:lnSpc>
                <a:spcPct val="150000"/>
              </a:lnSpc>
              <a:spcBef>
                <a:spcPts val="0"/>
              </a:spcBef>
            </a:pPr>
            <a:r>
              <a:rPr lang="en-US" kern="0" dirty="0" err="1" smtClean="0">
                <a:latin typeface="Palatino Linotype" pitchFamily="18" charset="0"/>
                <a:cs typeface="Times New Roman" pitchFamily="18" charset="0"/>
              </a:rPr>
              <a:t>Nắm</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bắt</a:t>
            </a:r>
            <a:r>
              <a:rPr lang="en-US" kern="0" dirty="0" smtClean="0">
                <a:latin typeface="Palatino Linotype" pitchFamily="18" charset="0"/>
                <a:cs typeface="Times New Roman" pitchFamily="18" charset="0"/>
              </a:rPr>
              <a:t> </a:t>
            </a:r>
            <a:r>
              <a:rPr lang="en-US" kern="0" dirty="0" err="1" smtClean="0">
                <a:latin typeface="Palatino Linotype" pitchFamily="18" charset="0"/>
                <a:cs typeface="Times New Roman" pitchFamily="18" charset="0"/>
              </a:rPr>
              <a:t>được</a:t>
            </a:r>
            <a:r>
              <a:rPr lang="en-US" kern="0" dirty="0" smtClean="0">
                <a:latin typeface="Palatino Linotype" pitchFamily="18" charset="0"/>
                <a:cs typeface="Times New Roman" pitchFamily="18" charset="0"/>
              </a:rPr>
              <a:t> </a:t>
            </a:r>
            <a:r>
              <a:rPr lang="vi-VN" kern="0" dirty="0" smtClean="0">
                <a:latin typeface="Palatino Linotype" pitchFamily="18" charset="0"/>
                <a:cs typeface="Times New Roman" pitchFamily="18" charset="0"/>
              </a:rPr>
              <a:t>những kiến thức </a:t>
            </a:r>
            <a:r>
              <a:rPr lang="vi-VN" kern="0" dirty="0" smtClean="0">
                <a:latin typeface="Times New Roman" pitchFamily="18" charset="0"/>
                <a:cs typeface="Times New Roman" pitchFamily="18" charset="0"/>
              </a:rPr>
              <a:t>về </a:t>
            </a:r>
            <a:r>
              <a:rPr lang="vi-VN" dirty="0" smtClean="0">
                <a:latin typeface="Palatino Linotype" pitchFamily="18" charset="0"/>
              </a:rPr>
              <a:t>nguyên tắc và phương pháp kế toán những ảnh hưởng do thay đổi tỷ giá hối đoái trong trường hợp doanh nghiệp có các giao dịch bằng ngoại tệ </a:t>
            </a:r>
            <a:endParaRPr lang="en-US" dirty="0" smtClean="0">
              <a:latin typeface="Palatino Linotype" pitchFamily="18" charset="0"/>
            </a:endParaRPr>
          </a:p>
          <a:p>
            <a:pPr algn="just">
              <a:lnSpc>
                <a:spcPct val="150000"/>
              </a:lnSpc>
              <a:spcBef>
                <a:spcPts val="0"/>
              </a:spcBef>
            </a:pPr>
            <a:r>
              <a:rPr lang="en-US" kern="0" dirty="0" smtClean="0">
                <a:latin typeface="Palatino Linotype" pitchFamily="18" charset="0"/>
                <a:cs typeface="Times New Roman" pitchFamily="18" charset="0"/>
              </a:rPr>
              <a:t>C</a:t>
            </a:r>
            <a:r>
              <a:rPr lang="vi-VN" kern="0" dirty="0" smtClean="0">
                <a:latin typeface="Palatino Linotype" pitchFamily="18" charset="0"/>
                <a:cs typeface="Times New Roman" pitchFamily="18" charset="0"/>
              </a:rPr>
              <a:t>ó khả năng vận dụng để thu thập</a:t>
            </a:r>
            <a:r>
              <a:rPr lang="en-US" kern="0" dirty="0" smtClean="0">
                <a:latin typeface="Palatino Linotype" pitchFamily="18" charset="0"/>
                <a:cs typeface="Times New Roman" pitchFamily="18" charset="0"/>
              </a:rPr>
              <a:t>,</a:t>
            </a:r>
            <a:r>
              <a:rPr lang="vi-VN" kern="0" dirty="0" smtClean="0">
                <a:latin typeface="Palatino Linotype" pitchFamily="18" charset="0"/>
                <a:cs typeface="Times New Roman" pitchFamily="18" charset="0"/>
              </a:rPr>
              <a:t> xử lí thông tin </a:t>
            </a:r>
            <a:r>
              <a:rPr lang="en-US" kern="0" dirty="0" err="1" smtClean="0">
                <a:latin typeface="Palatino Linotype" pitchFamily="18" charset="0"/>
                <a:cs typeface="Times New Roman" pitchFamily="18" charset="0"/>
              </a:rPr>
              <a:t>về</a:t>
            </a:r>
            <a:r>
              <a:rPr lang="en-US" kern="0" dirty="0" smtClean="0">
                <a:latin typeface="Palatino Linotype" pitchFamily="18" charset="0"/>
                <a:cs typeface="Times New Roman" pitchFamily="18" charset="0"/>
              </a:rPr>
              <a:t> </a:t>
            </a:r>
            <a:r>
              <a:rPr lang="vi-VN" dirty="0" smtClean="0">
                <a:latin typeface="Palatino Linotype" pitchFamily="18" charset="0"/>
              </a:rPr>
              <a:t>kế toán những ảnh hưởng do thay đổi tỷ giá hối đoái trong trường hợp doanh nghiệp có các giao dịch bằng ngoại tệ </a:t>
            </a:r>
            <a:endParaRPr lang="en-US" dirty="0" smtClean="0">
              <a:latin typeface="Palatino Linotype" pitchFamily="18" charset="0"/>
            </a:endParaRPr>
          </a:p>
          <a:p>
            <a:pPr algn="just">
              <a:lnSpc>
                <a:spcPct val="150000"/>
              </a:lnSpc>
              <a:spcBef>
                <a:spcPts val="0"/>
              </a:spcBef>
            </a:pPr>
            <a:r>
              <a:rPr lang="vi-VN" kern="0" dirty="0" smtClean="0">
                <a:latin typeface="Palatino Linotype" pitchFamily="18" charset="0"/>
                <a:cs typeface="Times New Roman" pitchFamily="18" charset="0"/>
              </a:rPr>
              <a:t>Vận dụng đ</a:t>
            </a:r>
            <a:r>
              <a:rPr lang="en-US" kern="0" dirty="0" smtClean="0">
                <a:latin typeface="Palatino Linotype" pitchFamily="18" charset="0"/>
                <a:cs typeface="Times New Roman" pitchFamily="18" charset="0"/>
              </a:rPr>
              <a:t>ể</a:t>
            </a:r>
            <a:r>
              <a:rPr lang="vi-VN" kern="0" dirty="0" smtClean="0">
                <a:latin typeface="Palatino Linotype" pitchFamily="18" charset="0"/>
                <a:cs typeface="Times New Roman" pitchFamily="18" charset="0"/>
              </a:rPr>
              <a:t> giải quyết bài tập tình huống</a:t>
            </a:r>
            <a:endParaRPr lang="en-US" kern="0" dirty="0" smtClean="0">
              <a:solidFill>
                <a:srgbClr val="000066"/>
              </a:solidFill>
              <a:latin typeface="Palatino Linotype" pitchFamily="18" charset="0"/>
              <a:cs typeface="Times New Roman" pitchFamily="18" charset="0"/>
            </a:endParaRPr>
          </a:p>
          <a:p>
            <a:endParaRPr lang="en-US" dirty="0"/>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4"/>
            <a:ext cx="8229600" cy="642942"/>
          </a:xfrm>
        </p:spPr>
        <p:txBody>
          <a:bodyPr>
            <a:normAutofit/>
          </a:bodyPr>
          <a:lstStyle/>
          <a:p>
            <a:r>
              <a:rPr lang="en-US" sz="3000" b="1" dirty="0" smtClean="0">
                <a:latin typeface="Palatino Linotype" pitchFamily="18" charset="0"/>
              </a:rPr>
              <a:t>NỘI DUNG NGHIÊN CỨU</a:t>
            </a:r>
            <a:endParaRPr lang="en-US" sz="3000" b="1" dirty="0">
              <a:latin typeface="Palatino Linotype" pitchFamily="18" charset="0"/>
            </a:endParaRPr>
          </a:p>
        </p:txBody>
      </p:sp>
      <p:sp>
        <p:nvSpPr>
          <p:cNvPr id="3" name="Content Placeholder 2"/>
          <p:cNvSpPr>
            <a:spLocks noGrp="1"/>
          </p:cNvSpPr>
          <p:nvPr>
            <p:ph idx="1"/>
          </p:nvPr>
        </p:nvSpPr>
        <p:spPr>
          <a:xfrm>
            <a:off x="285720" y="785794"/>
            <a:ext cx="8643998" cy="5610244"/>
          </a:xfrm>
        </p:spPr>
        <p:txBody>
          <a:bodyPr>
            <a:normAutofit fontScale="85000" lnSpcReduction="20000"/>
          </a:bodyPr>
          <a:lstStyle/>
          <a:p>
            <a:pPr algn="just">
              <a:lnSpc>
                <a:spcPct val="135000"/>
              </a:lnSpc>
              <a:spcBef>
                <a:spcPts val="0"/>
              </a:spcBef>
              <a:buNone/>
            </a:pPr>
            <a:r>
              <a:rPr lang="en-US" b="1" dirty="0" smtClean="0">
                <a:latin typeface="Palatino Linotype" pitchFamily="18" charset="0"/>
              </a:rPr>
              <a:t>1.1. </a:t>
            </a:r>
            <a:r>
              <a:rPr lang="en-US" b="1" dirty="0" err="1" smtClean="0">
                <a:latin typeface="Palatino Linotype" pitchFamily="18" charset="0"/>
              </a:rPr>
              <a:t>Nhiệm</a:t>
            </a:r>
            <a:r>
              <a:rPr lang="en-US" b="1" dirty="0" smtClean="0">
                <a:latin typeface="Palatino Linotype" pitchFamily="18" charset="0"/>
              </a:rPr>
              <a:t> </a:t>
            </a:r>
            <a:r>
              <a:rPr lang="en-US" b="1" dirty="0" err="1" smtClean="0">
                <a:latin typeface="Palatino Linotype" pitchFamily="18" charset="0"/>
              </a:rPr>
              <a:t>vụ</a:t>
            </a:r>
            <a:r>
              <a:rPr lang="en-US" b="1" dirty="0" smtClean="0">
                <a:latin typeface="Palatino Linotype" pitchFamily="18" charset="0"/>
              </a:rPr>
              <a:t> </a:t>
            </a:r>
            <a:r>
              <a:rPr lang="en-US" b="1" dirty="0" err="1" smtClean="0">
                <a:latin typeface="Palatino Linotype" pitchFamily="18" charset="0"/>
              </a:rPr>
              <a:t>kế</a:t>
            </a:r>
            <a:r>
              <a:rPr lang="en-US" b="1" dirty="0" smtClean="0">
                <a:latin typeface="Palatino Linotype" pitchFamily="18" charset="0"/>
              </a:rPr>
              <a:t> </a:t>
            </a:r>
            <a:r>
              <a:rPr lang="en-US" b="1" dirty="0" err="1" smtClean="0">
                <a:latin typeface="Palatino Linotype" pitchFamily="18" charset="0"/>
              </a:rPr>
              <a:t>toán</a:t>
            </a:r>
            <a:r>
              <a:rPr lang="en-US" b="1" dirty="0" smtClean="0">
                <a:latin typeface="Palatino Linotype" pitchFamily="18" charset="0"/>
              </a:rPr>
              <a:t> </a:t>
            </a:r>
            <a:r>
              <a:rPr lang="en-US" b="1" dirty="0" err="1" smtClean="0">
                <a:latin typeface="Palatino Linotype" pitchFamily="18" charset="0"/>
              </a:rPr>
              <a:t>các</a:t>
            </a:r>
            <a:r>
              <a:rPr lang="en-US" b="1" dirty="0" smtClean="0">
                <a:latin typeface="Palatino Linotype" pitchFamily="18" charset="0"/>
              </a:rPr>
              <a:t> </a:t>
            </a:r>
            <a:r>
              <a:rPr lang="en-US" b="1" dirty="0" err="1" smtClean="0">
                <a:latin typeface="Palatino Linotype" pitchFamily="18" charset="0"/>
              </a:rPr>
              <a:t>giao</a:t>
            </a:r>
            <a:r>
              <a:rPr lang="en-US" b="1" dirty="0" smtClean="0">
                <a:latin typeface="Palatino Linotype" pitchFamily="18" charset="0"/>
              </a:rPr>
              <a:t> </a:t>
            </a:r>
            <a:r>
              <a:rPr lang="en-US" b="1" dirty="0" err="1" smtClean="0">
                <a:latin typeface="Palatino Linotype" pitchFamily="18" charset="0"/>
              </a:rPr>
              <a:t>dịch</a:t>
            </a:r>
            <a:r>
              <a:rPr lang="en-US" b="1" dirty="0" smtClean="0">
                <a:latin typeface="Palatino Linotype" pitchFamily="18" charset="0"/>
              </a:rPr>
              <a:t> </a:t>
            </a:r>
            <a:r>
              <a:rPr lang="en-US" b="1" dirty="0" err="1" smtClean="0">
                <a:latin typeface="Palatino Linotype" pitchFamily="18" charset="0"/>
              </a:rPr>
              <a:t>bằng</a:t>
            </a:r>
            <a:r>
              <a:rPr lang="en-US" b="1" dirty="0" smtClean="0">
                <a:latin typeface="Palatino Linotype" pitchFamily="18" charset="0"/>
              </a:rPr>
              <a:t> </a:t>
            </a:r>
            <a:r>
              <a:rPr lang="en-US" b="1" dirty="0" err="1" smtClean="0">
                <a:latin typeface="Palatino Linotype" pitchFamily="18" charset="0"/>
              </a:rPr>
              <a:t>ngoại</a:t>
            </a:r>
            <a:r>
              <a:rPr lang="en-US" b="1" dirty="0" smtClean="0">
                <a:latin typeface="Palatino Linotype" pitchFamily="18" charset="0"/>
              </a:rPr>
              <a:t> </a:t>
            </a:r>
            <a:r>
              <a:rPr lang="en-US" b="1" dirty="0" err="1" smtClean="0">
                <a:latin typeface="Palatino Linotype" pitchFamily="18" charset="0"/>
              </a:rPr>
              <a:t>tệ</a:t>
            </a:r>
            <a:endParaRPr lang="en-US" b="1" dirty="0" smtClean="0">
              <a:latin typeface="Palatino Linotype" pitchFamily="18" charset="0"/>
            </a:endParaRPr>
          </a:p>
          <a:p>
            <a:pPr algn="just">
              <a:lnSpc>
                <a:spcPct val="135000"/>
              </a:lnSpc>
              <a:spcBef>
                <a:spcPts val="0"/>
              </a:spcBef>
              <a:buNone/>
            </a:pPr>
            <a:r>
              <a:rPr lang="en-US" dirty="0" smtClean="0">
                <a:latin typeface="Palatino Linotype" pitchFamily="18" charset="0"/>
              </a:rPr>
              <a:t>	</a:t>
            </a:r>
            <a:r>
              <a:rPr lang="en-US" b="1" i="1" dirty="0" smtClean="0">
                <a:latin typeface="Palatino Linotype" pitchFamily="18" charset="0"/>
              </a:rPr>
              <a:t>1.1.1. </a:t>
            </a:r>
            <a:r>
              <a:rPr lang="en-US" b="1" i="1" dirty="0" err="1" smtClean="0">
                <a:latin typeface="Palatino Linotype" pitchFamily="18" charset="0"/>
              </a:rPr>
              <a:t>Các</a:t>
            </a:r>
            <a:r>
              <a:rPr lang="en-US" b="1" i="1" dirty="0" smtClean="0">
                <a:latin typeface="Palatino Linotype" pitchFamily="18" charset="0"/>
              </a:rPr>
              <a:t> </a:t>
            </a:r>
            <a:r>
              <a:rPr lang="en-US" b="1" i="1" dirty="0" err="1" smtClean="0">
                <a:latin typeface="Palatino Linotype" pitchFamily="18" charset="0"/>
              </a:rPr>
              <a:t>khái</a:t>
            </a:r>
            <a:r>
              <a:rPr lang="en-US" b="1" i="1" dirty="0" smtClean="0">
                <a:latin typeface="Palatino Linotype" pitchFamily="18" charset="0"/>
              </a:rPr>
              <a:t> </a:t>
            </a:r>
            <a:r>
              <a:rPr lang="en-US" b="1" i="1" dirty="0" err="1" smtClean="0">
                <a:latin typeface="Palatino Linotype" pitchFamily="18" charset="0"/>
              </a:rPr>
              <a:t>niệm</a:t>
            </a:r>
            <a:r>
              <a:rPr lang="en-US" b="1" i="1" dirty="0" smtClean="0">
                <a:latin typeface="Palatino Linotype" pitchFamily="18" charset="0"/>
              </a:rPr>
              <a:t> </a:t>
            </a:r>
            <a:r>
              <a:rPr lang="en-US" b="1" i="1" dirty="0" err="1" smtClean="0">
                <a:latin typeface="Palatino Linotype" pitchFamily="18" charset="0"/>
              </a:rPr>
              <a:t>và</a:t>
            </a:r>
            <a:r>
              <a:rPr lang="en-US" b="1" i="1" dirty="0" smtClean="0">
                <a:latin typeface="Palatino Linotype" pitchFamily="18" charset="0"/>
              </a:rPr>
              <a:t> </a:t>
            </a:r>
            <a:r>
              <a:rPr lang="en-US" b="1" i="1" dirty="0" err="1" smtClean="0">
                <a:latin typeface="Palatino Linotype" pitchFamily="18" charset="0"/>
              </a:rPr>
              <a:t>ghi</a:t>
            </a:r>
            <a:r>
              <a:rPr lang="en-US" b="1" i="1" dirty="0" smtClean="0">
                <a:latin typeface="Palatino Linotype" pitchFamily="18" charset="0"/>
              </a:rPr>
              <a:t> </a:t>
            </a:r>
            <a:r>
              <a:rPr lang="en-US" b="1" i="1" dirty="0" err="1" smtClean="0">
                <a:latin typeface="Palatino Linotype" pitchFamily="18" charset="0"/>
              </a:rPr>
              <a:t>nhận</a:t>
            </a:r>
            <a:r>
              <a:rPr lang="en-US" b="1" i="1" dirty="0" smtClean="0">
                <a:latin typeface="Palatino Linotype" pitchFamily="18" charset="0"/>
              </a:rPr>
              <a:t> ban </a:t>
            </a:r>
            <a:r>
              <a:rPr lang="en-US" b="1" i="1" dirty="0" err="1" smtClean="0">
                <a:latin typeface="Palatino Linotype" pitchFamily="18" charset="0"/>
              </a:rPr>
              <a:t>đầu</a:t>
            </a:r>
            <a:r>
              <a:rPr lang="en-US" b="1" i="1" dirty="0" smtClean="0">
                <a:latin typeface="Palatino Linotype" pitchFamily="18" charset="0"/>
              </a:rPr>
              <a:t> </a:t>
            </a:r>
            <a:r>
              <a:rPr lang="en-US" b="1" i="1" dirty="0" err="1" smtClean="0">
                <a:latin typeface="Palatino Linotype" pitchFamily="18" charset="0"/>
              </a:rPr>
              <a:t>các</a:t>
            </a:r>
            <a:r>
              <a:rPr lang="en-US" b="1" i="1" dirty="0" smtClean="0">
                <a:latin typeface="Palatino Linotype" pitchFamily="18" charset="0"/>
              </a:rPr>
              <a:t> </a:t>
            </a:r>
            <a:r>
              <a:rPr lang="en-US" b="1" i="1" dirty="0" err="1" smtClean="0">
                <a:latin typeface="Palatino Linotype" pitchFamily="18" charset="0"/>
              </a:rPr>
              <a:t>giao</a:t>
            </a:r>
            <a:r>
              <a:rPr lang="en-US" b="1" i="1" dirty="0" smtClean="0">
                <a:latin typeface="Palatino Linotype" pitchFamily="18" charset="0"/>
              </a:rPr>
              <a:t> </a:t>
            </a:r>
            <a:r>
              <a:rPr lang="en-US" b="1" i="1" dirty="0" err="1" smtClean="0">
                <a:latin typeface="Palatino Linotype" pitchFamily="18" charset="0"/>
              </a:rPr>
              <a:t>dịch</a:t>
            </a:r>
            <a:r>
              <a:rPr lang="en-US" b="1" i="1" dirty="0" smtClean="0">
                <a:latin typeface="Palatino Linotype" pitchFamily="18" charset="0"/>
              </a:rPr>
              <a:t> </a:t>
            </a:r>
            <a:r>
              <a:rPr lang="en-US" b="1" i="1" dirty="0" err="1" smtClean="0">
                <a:latin typeface="Palatino Linotype" pitchFamily="18" charset="0"/>
              </a:rPr>
              <a:t>bằng</a:t>
            </a:r>
            <a:r>
              <a:rPr lang="en-US" b="1" i="1" dirty="0" smtClean="0">
                <a:latin typeface="Palatino Linotype" pitchFamily="18" charset="0"/>
              </a:rPr>
              <a:t> </a:t>
            </a:r>
            <a:r>
              <a:rPr lang="en-US" b="1" i="1" dirty="0" err="1" smtClean="0">
                <a:latin typeface="Palatino Linotype" pitchFamily="18" charset="0"/>
              </a:rPr>
              <a:t>ngoại</a:t>
            </a:r>
            <a:r>
              <a:rPr lang="en-US" b="1" i="1" dirty="0" smtClean="0">
                <a:latin typeface="Palatino Linotype" pitchFamily="18" charset="0"/>
              </a:rPr>
              <a:t> </a:t>
            </a:r>
            <a:r>
              <a:rPr lang="en-US" b="1" i="1" dirty="0" err="1" smtClean="0">
                <a:latin typeface="Palatino Linotype" pitchFamily="18" charset="0"/>
              </a:rPr>
              <a:t>tệ</a:t>
            </a:r>
            <a:endParaRPr lang="en-US" b="1" i="1" dirty="0" smtClean="0">
              <a:latin typeface="Palatino Linotype" pitchFamily="18" charset="0"/>
            </a:endParaRPr>
          </a:p>
          <a:p>
            <a:pPr algn="just">
              <a:lnSpc>
                <a:spcPct val="135000"/>
              </a:lnSpc>
              <a:spcBef>
                <a:spcPts val="0"/>
              </a:spcBef>
              <a:buNone/>
            </a:pPr>
            <a:r>
              <a:rPr lang="en-US" b="1" i="1" dirty="0" smtClean="0">
                <a:latin typeface="Palatino Linotype" pitchFamily="18" charset="0"/>
              </a:rPr>
              <a:t>	1.1.2. </a:t>
            </a:r>
            <a:r>
              <a:rPr lang="en-US" b="1" i="1" dirty="0" err="1" smtClean="0">
                <a:latin typeface="Palatino Linotype" pitchFamily="18" charset="0"/>
              </a:rPr>
              <a:t>Yêu</a:t>
            </a:r>
            <a:r>
              <a:rPr lang="en-US" b="1" i="1" dirty="0" smtClean="0">
                <a:latin typeface="Palatino Linotype" pitchFamily="18" charset="0"/>
              </a:rPr>
              <a:t> </a:t>
            </a:r>
            <a:r>
              <a:rPr lang="en-US" b="1" i="1" dirty="0" err="1" smtClean="0">
                <a:latin typeface="Palatino Linotype" pitchFamily="18" charset="0"/>
              </a:rPr>
              <a:t>cầu</a:t>
            </a:r>
            <a:r>
              <a:rPr lang="en-US" b="1" i="1" dirty="0" smtClean="0">
                <a:latin typeface="Palatino Linotype" pitchFamily="18" charset="0"/>
              </a:rPr>
              <a:t> </a:t>
            </a:r>
            <a:r>
              <a:rPr lang="en-US" b="1" i="1" dirty="0" err="1" smtClean="0">
                <a:latin typeface="Palatino Linotype" pitchFamily="18" charset="0"/>
              </a:rPr>
              <a:t>quản</a:t>
            </a:r>
            <a:r>
              <a:rPr lang="en-US" b="1" i="1" dirty="0" smtClean="0">
                <a:latin typeface="Palatino Linotype" pitchFamily="18" charset="0"/>
              </a:rPr>
              <a:t> </a:t>
            </a:r>
            <a:r>
              <a:rPr lang="en-US" b="1" i="1" dirty="0" err="1" smtClean="0">
                <a:latin typeface="Palatino Linotype" pitchFamily="18" charset="0"/>
              </a:rPr>
              <a:t>lý</a:t>
            </a:r>
            <a:endParaRPr lang="en-US" b="1" i="1" dirty="0" smtClean="0">
              <a:latin typeface="Palatino Linotype" pitchFamily="18" charset="0"/>
            </a:endParaRPr>
          </a:p>
          <a:p>
            <a:pPr algn="just">
              <a:lnSpc>
                <a:spcPct val="135000"/>
              </a:lnSpc>
              <a:spcBef>
                <a:spcPts val="0"/>
              </a:spcBef>
              <a:buNone/>
            </a:pPr>
            <a:r>
              <a:rPr lang="en-US" b="1" i="1" dirty="0" smtClean="0">
                <a:latin typeface="Palatino Linotype" pitchFamily="18" charset="0"/>
              </a:rPr>
              <a:t>	1.1.3. </a:t>
            </a:r>
            <a:r>
              <a:rPr lang="en-US" b="1" i="1" dirty="0" err="1" smtClean="0">
                <a:latin typeface="Palatino Linotype" pitchFamily="18" charset="0"/>
              </a:rPr>
              <a:t>Nhiệm</a:t>
            </a:r>
            <a:r>
              <a:rPr lang="en-US" b="1" i="1" dirty="0" smtClean="0">
                <a:latin typeface="Palatino Linotype" pitchFamily="18" charset="0"/>
              </a:rPr>
              <a:t> </a:t>
            </a:r>
            <a:r>
              <a:rPr lang="en-US" b="1" i="1" dirty="0" err="1" smtClean="0">
                <a:latin typeface="Palatino Linotype" pitchFamily="18" charset="0"/>
              </a:rPr>
              <a:t>vụ</a:t>
            </a:r>
            <a:r>
              <a:rPr lang="en-US" b="1" i="1" dirty="0" smtClean="0">
                <a:latin typeface="Palatino Linotype" pitchFamily="18" charset="0"/>
              </a:rPr>
              <a:t> </a:t>
            </a:r>
            <a:r>
              <a:rPr lang="en-US" b="1" i="1" dirty="0" err="1" smtClean="0">
                <a:latin typeface="Palatino Linotype" pitchFamily="18" charset="0"/>
              </a:rPr>
              <a:t>kế</a:t>
            </a:r>
            <a:r>
              <a:rPr lang="en-US" b="1" i="1" dirty="0" smtClean="0">
                <a:latin typeface="Palatino Linotype" pitchFamily="18" charset="0"/>
              </a:rPr>
              <a:t> </a:t>
            </a:r>
            <a:r>
              <a:rPr lang="en-US" b="1" i="1" dirty="0" err="1" smtClean="0">
                <a:latin typeface="Palatino Linotype" pitchFamily="18" charset="0"/>
              </a:rPr>
              <a:t>toán</a:t>
            </a:r>
            <a:endParaRPr lang="en-US" b="1" i="1" dirty="0" smtClean="0">
              <a:latin typeface="Palatino Linotype" pitchFamily="18" charset="0"/>
            </a:endParaRPr>
          </a:p>
          <a:p>
            <a:pPr algn="just">
              <a:lnSpc>
                <a:spcPct val="135000"/>
              </a:lnSpc>
              <a:spcBef>
                <a:spcPts val="0"/>
              </a:spcBef>
              <a:buNone/>
            </a:pPr>
            <a:r>
              <a:rPr lang="en-US" b="1" dirty="0" smtClean="0">
                <a:latin typeface="Palatino Linotype" pitchFamily="18" charset="0"/>
              </a:rPr>
              <a:t>1.2. </a:t>
            </a:r>
            <a:r>
              <a:rPr lang="en-US" b="1" dirty="0" err="1" smtClean="0">
                <a:latin typeface="Palatino Linotype" pitchFamily="18" charset="0"/>
              </a:rPr>
              <a:t>Nguyên</a:t>
            </a:r>
            <a:r>
              <a:rPr lang="en-US" b="1" dirty="0" smtClean="0">
                <a:latin typeface="Palatino Linotype" pitchFamily="18" charset="0"/>
              </a:rPr>
              <a:t> </a:t>
            </a:r>
            <a:r>
              <a:rPr lang="en-US" b="1" dirty="0" err="1" smtClean="0">
                <a:latin typeface="Palatino Linotype" pitchFamily="18" charset="0"/>
              </a:rPr>
              <a:t>tắc</a:t>
            </a:r>
            <a:r>
              <a:rPr lang="en-US" b="1" dirty="0" smtClean="0">
                <a:latin typeface="Palatino Linotype" pitchFamily="18" charset="0"/>
              </a:rPr>
              <a:t> </a:t>
            </a:r>
            <a:r>
              <a:rPr lang="en-US" b="1" dirty="0" err="1" smtClean="0">
                <a:latin typeface="Palatino Linotype" pitchFamily="18" charset="0"/>
              </a:rPr>
              <a:t>kế</a:t>
            </a:r>
            <a:r>
              <a:rPr lang="en-US" b="1" dirty="0" smtClean="0">
                <a:latin typeface="Palatino Linotype" pitchFamily="18" charset="0"/>
              </a:rPr>
              <a:t> </a:t>
            </a:r>
            <a:r>
              <a:rPr lang="en-US" b="1" dirty="0" err="1" smtClean="0">
                <a:latin typeface="Palatino Linotype" pitchFamily="18" charset="0"/>
              </a:rPr>
              <a:t>toán</a:t>
            </a:r>
            <a:r>
              <a:rPr lang="en-US" b="1" dirty="0" smtClean="0">
                <a:latin typeface="Palatino Linotype" pitchFamily="18" charset="0"/>
              </a:rPr>
              <a:t> </a:t>
            </a:r>
            <a:r>
              <a:rPr lang="en-US" b="1" dirty="0" err="1" smtClean="0">
                <a:latin typeface="Palatino Linotype" pitchFamily="18" charset="0"/>
              </a:rPr>
              <a:t>các</a:t>
            </a:r>
            <a:r>
              <a:rPr lang="en-US" b="1" dirty="0" smtClean="0">
                <a:latin typeface="Palatino Linotype" pitchFamily="18" charset="0"/>
              </a:rPr>
              <a:t> </a:t>
            </a:r>
            <a:r>
              <a:rPr lang="en-US" b="1" dirty="0" err="1" smtClean="0">
                <a:latin typeface="Palatino Linotype" pitchFamily="18" charset="0"/>
              </a:rPr>
              <a:t>giao</a:t>
            </a:r>
            <a:r>
              <a:rPr lang="en-US" b="1" dirty="0" smtClean="0">
                <a:latin typeface="Palatino Linotype" pitchFamily="18" charset="0"/>
              </a:rPr>
              <a:t> </a:t>
            </a:r>
            <a:r>
              <a:rPr lang="en-US" b="1" dirty="0" err="1" smtClean="0">
                <a:latin typeface="Palatino Linotype" pitchFamily="18" charset="0"/>
              </a:rPr>
              <a:t>dịch</a:t>
            </a:r>
            <a:r>
              <a:rPr lang="en-US" b="1" dirty="0" smtClean="0">
                <a:latin typeface="Palatino Linotype" pitchFamily="18" charset="0"/>
              </a:rPr>
              <a:t> </a:t>
            </a:r>
            <a:r>
              <a:rPr lang="en-US" b="1" dirty="0" err="1" smtClean="0">
                <a:latin typeface="Palatino Linotype" pitchFamily="18" charset="0"/>
              </a:rPr>
              <a:t>bằng</a:t>
            </a:r>
            <a:r>
              <a:rPr lang="en-US" b="1" dirty="0" smtClean="0">
                <a:latin typeface="Palatino Linotype" pitchFamily="18" charset="0"/>
              </a:rPr>
              <a:t> </a:t>
            </a:r>
            <a:r>
              <a:rPr lang="en-US" b="1" dirty="0" err="1" smtClean="0">
                <a:latin typeface="Palatino Linotype" pitchFamily="18" charset="0"/>
              </a:rPr>
              <a:t>ngoại</a:t>
            </a:r>
            <a:r>
              <a:rPr lang="en-US" b="1" dirty="0" smtClean="0">
                <a:latin typeface="Palatino Linotype" pitchFamily="18" charset="0"/>
              </a:rPr>
              <a:t> </a:t>
            </a:r>
            <a:r>
              <a:rPr lang="en-US" b="1" dirty="0" err="1" smtClean="0">
                <a:latin typeface="Palatino Linotype" pitchFamily="18" charset="0"/>
              </a:rPr>
              <a:t>tệ</a:t>
            </a:r>
            <a:endParaRPr lang="en-US" b="1" dirty="0" smtClean="0">
              <a:latin typeface="Palatino Linotype" pitchFamily="18" charset="0"/>
            </a:endParaRPr>
          </a:p>
          <a:p>
            <a:pPr algn="just">
              <a:lnSpc>
                <a:spcPct val="135000"/>
              </a:lnSpc>
              <a:spcBef>
                <a:spcPts val="0"/>
              </a:spcBef>
              <a:buNone/>
            </a:pPr>
            <a:r>
              <a:rPr lang="en-US" dirty="0" smtClean="0">
                <a:latin typeface="Palatino Linotype" pitchFamily="18" charset="0"/>
              </a:rPr>
              <a:t>	</a:t>
            </a:r>
            <a:r>
              <a:rPr lang="en-US" b="1" i="1" dirty="0" smtClean="0">
                <a:latin typeface="Palatino Linotype" pitchFamily="18" charset="0"/>
              </a:rPr>
              <a:t>1.2.1. </a:t>
            </a:r>
            <a:r>
              <a:rPr lang="nl-NL" b="1" i="1" dirty="0" smtClean="0">
                <a:latin typeface="Palatino Linotype" pitchFamily="18" charset="0"/>
              </a:rPr>
              <a:t>Quy định chung về tỷ giá hối đoái và chênh lệch tỷ giá hối đoái</a:t>
            </a:r>
          </a:p>
          <a:p>
            <a:pPr algn="just">
              <a:lnSpc>
                <a:spcPct val="135000"/>
              </a:lnSpc>
              <a:spcBef>
                <a:spcPts val="0"/>
              </a:spcBef>
              <a:buNone/>
            </a:pPr>
            <a:r>
              <a:rPr lang="nl-NL" b="1" i="1" dirty="0" smtClean="0">
                <a:latin typeface="Palatino Linotype" pitchFamily="18" charset="0"/>
              </a:rPr>
              <a:t>	1.2.2. Nguyên tắc kế toán chênh lệch tỷ giá hối đoái</a:t>
            </a:r>
            <a:endParaRPr lang="en-US" b="1" i="1" dirty="0" smtClean="0">
              <a:latin typeface="Palatino Linotype" pitchFamily="18" charset="0"/>
            </a:endParaRPr>
          </a:p>
          <a:p>
            <a:pPr algn="just">
              <a:lnSpc>
                <a:spcPct val="135000"/>
              </a:lnSpc>
              <a:spcBef>
                <a:spcPts val="0"/>
              </a:spcBef>
              <a:buNone/>
            </a:pPr>
            <a:r>
              <a:rPr lang="en-US" b="1" dirty="0" smtClean="0">
                <a:latin typeface="Palatino Linotype" pitchFamily="18" charset="0"/>
              </a:rPr>
              <a:t>1.3. </a:t>
            </a:r>
            <a:r>
              <a:rPr lang="en-US" b="1" dirty="0" err="1" smtClean="0">
                <a:latin typeface="Palatino Linotype" pitchFamily="18" charset="0"/>
              </a:rPr>
              <a:t>Kế</a:t>
            </a:r>
            <a:r>
              <a:rPr lang="en-US" b="1" dirty="0" smtClean="0">
                <a:latin typeface="Palatino Linotype" pitchFamily="18" charset="0"/>
              </a:rPr>
              <a:t> </a:t>
            </a:r>
            <a:r>
              <a:rPr lang="en-US" b="1" dirty="0" err="1" smtClean="0">
                <a:latin typeface="Palatino Linotype" pitchFamily="18" charset="0"/>
              </a:rPr>
              <a:t>toán</a:t>
            </a:r>
            <a:r>
              <a:rPr lang="en-US" b="1" dirty="0" smtClean="0">
                <a:latin typeface="Palatino Linotype" pitchFamily="18" charset="0"/>
              </a:rPr>
              <a:t> </a:t>
            </a:r>
            <a:r>
              <a:rPr lang="en-US" b="1" dirty="0" err="1" smtClean="0">
                <a:latin typeface="Palatino Linotype" pitchFamily="18" charset="0"/>
              </a:rPr>
              <a:t>các</a:t>
            </a:r>
            <a:r>
              <a:rPr lang="en-US" b="1" dirty="0" smtClean="0">
                <a:latin typeface="Palatino Linotype" pitchFamily="18" charset="0"/>
              </a:rPr>
              <a:t> </a:t>
            </a:r>
            <a:r>
              <a:rPr lang="en-US" b="1" dirty="0" err="1" smtClean="0">
                <a:latin typeface="Palatino Linotype" pitchFamily="18" charset="0"/>
              </a:rPr>
              <a:t>giao</a:t>
            </a:r>
            <a:r>
              <a:rPr lang="en-US" b="1" dirty="0" smtClean="0">
                <a:latin typeface="Palatino Linotype" pitchFamily="18" charset="0"/>
              </a:rPr>
              <a:t> </a:t>
            </a:r>
            <a:r>
              <a:rPr lang="en-US" b="1" dirty="0" err="1" smtClean="0">
                <a:latin typeface="Palatino Linotype" pitchFamily="18" charset="0"/>
              </a:rPr>
              <a:t>dịch</a:t>
            </a:r>
            <a:r>
              <a:rPr lang="en-US" b="1" dirty="0" smtClean="0">
                <a:latin typeface="Palatino Linotype" pitchFamily="18" charset="0"/>
              </a:rPr>
              <a:t> </a:t>
            </a:r>
            <a:r>
              <a:rPr lang="en-US" b="1" dirty="0" err="1" smtClean="0">
                <a:latin typeface="Palatino Linotype" pitchFamily="18" charset="0"/>
              </a:rPr>
              <a:t>bằng</a:t>
            </a:r>
            <a:r>
              <a:rPr lang="en-US" b="1" dirty="0" smtClean="0">
                <a:latin typeface="Palatino Linotype" pitchFamily="18" charset="0"/>
              </a:rPr>
              <a:t> </a:t>
            </a:r>
            <a:r>
              <a:rPr lang="en-US" b="1" dirty="0" err="1" smtClean="0">
                <a:latin typeface="Palatino Linotype" pitchFamily="18" charset="0"/>
              </a:rPr>
              <a:t>ngoại</a:t>
            </a:r>
            <a:r>
              <a:rPr lang="en-US" b="1" dirty="0" smtClean="0">
                <a:latin typeface="Palatino Linotype" pitchFamily="18" charset="0"/>
              </a:rPr>
              <a:t> </a:t>
            </a:r>
            <a:r>
              <a:rPr lang="en-US" b="1" dirty="0" err="1" smtClean="0">
                <a:latin typeface="Palatino Linotype" pitchFamily="18" charset="0"/>
              </a:rPr>
              <a:t>tệ</a:t>
            </a:r>
            <a:endParaRPr lang="en-US" b="1" dirty="0" smtClean="0">
              <a:latin typeface="Palatino Linotype" pitchFamily="18" charset="0"/>
            </a:endParaRPr>
          </a:p>
          <a:p>
            <a:pPr algn="just">
              <a:lnSpc>
                <a:spcPct val="135000"/>
              </a:lnSpc>
              <a:spcBef>
                <a:spcPts val="0"/>
              </a:spcBef>
              <a:buNone/>
            </a:pPr>
            <a:r>
              <a:rPr lang="en-US" dirty="0" smtClean="0">
                <a:latin typeface="Palatino Linotype" pitchFamily="18" charset="0"/>
              </a:rPr>
              <a:t>	</a:t>
            </a:r>
            <a:r>
              <a:rPr lang="en-US" b="1" i="1" dirty="0" smtClean="0">
                <a:latin typeface="Palatino Linotype" pitchFamily="18" charset="0"/>
              </a:rPr>
              <a:t>1.3.1. </a:t>
            </a:r>
            <a:r>
              <a:rPr lang="en-US" b="1" i="1" dirty="0" err="1" smtClean="0">
                <a:latin typeface="Palatino Linotype" pitchFamily="18" charset="0"/>
              </a:rPr>
              <a:t>Kế</a:t>
            </a:r>
            <a:r>
              <a:rPr lang="en-US" b="1" i="1" dirty="0" smtClean="0">
                <a:latin typeface="Palatino Linotype" pitchFamily="18" charset="0"/>
              </a:rPr>
              <a:t> </a:t>
            </a:r>
            <a:r>
              <a:rPr lang="en-US" b="1" i="1" dirty="0" err="1" smtClean="0">
                <a:latin typeface="Palatino Linotype" pitchFamily="18" charset="0"/>
              </a:rPr>
              <a:t>toán</a:t>
            </a:r>
            <a:r>
              <a:rPr lang="en-US" b="1" i="1" dirty="0" smtClean="0">
                <a:latin typeface="Palatino Linotype" pitchFamily="18" charset="0"/>
              </a:rPr>
              <a:t> </a:t>
            </a:r>
            <a:r>
              <a:rPr lang="en-US" b="1" i="1" dirty="0" err="1" smtClean="0">
                <a:latin typeface="Palatino Linotype" pitchFamily="18" charset="0"/>
              </a:rPr>
              <a:t>các</a:t>
            </a:r>
            <a:r>
              <a:rPr lang="en-US" b="1" i="1" dirty="0" smtClean="0">
                <a:latin typeface="Palatino Linotype" pitchFamily="18" charset="0"/>
              </a:rPr>
              <a:t> </a:t>
            </a:r>
            <a:r>
              <a:rPr lang="en-US" b="1" i="1" dirty="0" err="1" smtClean="0">
                <a:latin typeface="Palatino Linotype" pitchFamily="18" charset="0"/>
              </a:rPr>
              <a:t>giao</a:t>
            </a:r>
            <a:r>
              <a:rPr lang="en-US" b="1" i="1" dirty="0" smtClean="0">
                <a:latin typeface="Palatino Linotype" pitchFamily="18" charset="0"/>
              </a:rPr>
              <a:t> </a:t>
            </a:r>
            <a:r>
              <a:rPr lang="en-US" b="1" i="1" dirty="0" err="1" smtClean="0">
                <a:latin typeface="Palatino Linotype" pitchFamily="18" charset="0"/>
              </a:rPr>
              <a:t>dịch</a:t>
            </a:r>
            <a:r>
              <a:rPr lang="en-US" b="1" i="1" dirty="0" smtClean="0">
                <a:latin typeface="Palatino Linotype" pitchFamily="18" charset="0"/>
              </a:rPr>
              <a:t> </a:t>
            </a:r>
            <a:r>
              <a:rPr lang="en-US" b="1" i="1" dirty="0" err="1" smtClean="0">
                <a:latin typeface="Palatino Linotype" pitchFamily="18" charset="0"/>
              </a:rPr>
              <a:t>bằng</a:t>
            </a:r>
            <a:r>
              <a:rPr lang="en-US" b="1" i="1" dirty="0" smtClean="0">
                <a:latin typeface="Palatino Linotype" pitchFamily="18" charset="0"/>
              </a:rPr>
              <a:t> </a:t>
            </a:r>
            <a:r>
              <a:rPr lang="en-US" b="1" i="1" dirty="0" err="1" smtClean="0">
                <a:latin typeface="Palatino Linotype" pitchFamily="18" charset="0"/>
              </a:rPr>
              <a:t>ngoại</a:t>
            </a:r>
            <a:r>
              <a:rPr lang="en-US" b="1" i="1" dirty="0" smtClean="0">
                <a:latin typeface="Palatino Linotype" pitchFamily="18" charset="0"/>
              </a:rPr>
              <a:t> </a:t>
            </a:r>
            <a:r>
              <a:rPr lang="en-US" b="1" i="1" dirty="0" err="1" smtClean="0">
                <a:latin typeface="Palatino Linotype" pitchFamily="18" charset="0"/>
              </a:rPr>
              <a:t>tệ</a:t>
            </a:r>
            <a:r>
              <a:rPr lang="en-US" b="1" i="1" dirty="0" smtClean="0">
                <a:latin typeface="Palatino Linotype" pitchFamily="18" charset="0"/>
              </a:rPr>
              <a:t> </a:t>
            </a:r>
            <a:r>
              <a:rPr lang="en-US" b="1" i="1" dirty="0" err="1" smtClean="0">
                <a:latin typeface="Palatino Linotype" pitchFamily="18" charset="0"/>
              </a:rPr>
              <a:t>phát</a:t>
            </a:r>
            <a:r>
              <a:rPr lang="en-US" b="1" i="1" dirty="0" smtClean="0">
                <a:latin typeface="Palatino Linotype" pitchFamily="18" charset="0"/>
              </a:rPr>
              <a:t> </a:t>
            </a:r>
            <a:r>
              <a:rPr lang="en-US" b="1" i="1" dirty="0" err="1" smtClean="0">
                <a:latin typeface="Palatino Linotype" pitchFamily="18" charset="0"/>
              </a:rPr>
              <a:t>sinh</a:t>
            </a:r>
            <a:r>
              <a:rPr lang="en-US" b="1" i="1" dirty="0" smtClean="0">
                <a:latin typeface="Palatino Linotype" pitchFamily="18" charset="0"/>
              </a:rPr>
              <a:t> </a:t>
            </a:r>
            <a:r>
              <a:rPr lang="en-US" b="1" i="1" dirty="0" err="1" smtClean="0">
                <a:latin typeface="Palatino Linotype" pitchFamily="18" charset="0"/>
              </a:rPr>
              <a:t>trong</a:t>
            </a:r>
            <a:r>
              <a:rPr lang="en-US" b="1" i="1" dirty="0" smtClean="0">
                <a:latin typeface="Palatino Linotype" pitchFamily="18" charset="0"/>
              </a:rPr>
              <a:t> </a:t>
            </a:r>
            <a:r>
              <a:rPr lang="en-US" b="1" i="1" dirty="0" err="1" smtClean="0">
                <a:latin typeface="Palatino Linotype" pitchFamily="18" charset="0"/>
              </a:rPr>
              <a:t>kỳ</a:t>
            </a:r>
            <a:endParaRPr lang="en-US" b="1" i="1" dirty="0" smtClean="0">
              <a:latin typeface="Palatino Linotype" pitchFamily="18" charset="0"/>
            </a:endParaRPr>
          </a:p>
          <a:p>
            <a:pPr algn="just">
              <a:lnSpc>
                <a:spcPct val="135000"/>
              </a:lnSpc>
              <a:spcBef>
                <a:spcPts val="0"/>
              </a:spcBef>
              <a:buNone/>
            </a:pPr>
            <a:r>
              <a:rPr lang="en-US" b="1" i="1" dirty="0" smtClean="0">
                <a:latin typeface="Palatino Linotype" pitchFamily="18" charset="0"/>
              </a:rPr>
              <a:t>	1.3.2. </a:t>
            </a:r>
            <a:r>
              <a:rPr lang="nl-NL" b="1" i="1" dirty="0" smtClean="0">
                <a:latin typeface="Palatino Linotype" pitchFamily="18" charset="0"/>
              </a:rPr>
              <a:t>Kế toán chênh lệch tỷ giá hối đoái phát sinh do đánh giá lại các khoản mục tiền tệ có gốc ngoại tệ</a:t>
            </a:r>
          </a:p>
          <a:p>
            <a:pPr algn="just">
              <a:lnSpc>
                <a:spcPct val="135000"/>
              </a:lnSpc>
              <a:spcBef>
                <a:spcPts val="0"/>
              </a:spcBef>
              <a:buNone/>
            </a:pPr>
            <a:r>
              <a:rPr lang="nl-NL" b="1" dirty="0" smtClean="0">
                <a:latin typeface="Palatino Linotype" pitchFamily="18" charset="0"/>
              </a:rPr>
              <a:t>1.4. Sổ kế toán và trình bày BCTC</a:t>
            </a:r>
            <a:endParaRPr lang="en-US" b="1" dirty="0" smtClean="0">
              <a:latin typeface="Palatino Linotype" pitchFamily="18" charset="0"/>
            </a:endParaRPr>
          </a:p>
          <a:p>
            <a:pPr algn="just">
              <a:lnSpc>
                <a:spcPct val="135000"/>
              </a:lnSpc>
              <a:spcBef>
                <a:spcPts val="0"/>
              </a:spcBef>
              <a:buNone/>
            </a:pPr>
            <a:endParaRPr lang="en-US" dirty="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
            <a:ext cx="8429684" cy="1071570"/>
          </a:xfrm>
        </p:spPr>
        <p:txBody>
          <a:bodyPr>
            <a:normAutofit fontScale="90000"/>
          </a:bodyPr>
          <a:lstStyle/>
          <a:p>
            <a:pPr algn="ctr">
              <a:lnSpc>
                <a:spcPct val="125000"/>
              </a:lnSpc>
            </a:pPr>
            <a:r>
              <a:rPr lang="en-US" sz="2800" b="1" dirty="0" smtClean="0">
                <a:solidFill>
                  <a:schemeClr val="tx1"/>
                </a:solidFill>
                <a:latin typeface="Palatino Linotype" pitchFamily="18" charset="0"/>
              </a:rPr>
              <a:t>1.1. KHÁI QUÁT  VỀ KẾ TOÁN CÁC GIAO DỊCH BẰNG NGOẠI TỆ</a:t>
            </a:r>
            <a:endParaRPr lang="en-US" sz="2800" b="1" dirty="0">
              <a:solidFill>
                <a:schemeClr val="tx1"/>
              </a:solidFill>
              <a:latin typeface="Palatino Linotype" pitchFamily="18" charset="0"/>
            </a:endParaRPr>
          </a:p>
        </p:txBody>
      </p:sp>
      <p:sp>
        <p:nvSpPr>
          <p:cNvPr id="3" name="Content Placeholder 2"/>
          <p:cNvSpPr>
            <a:spLocks noGrp="1"/>
          </p:cNvSpPr>
          <p:nvPr>
            <p:ph idx="1"/>
          </p:nvPr>
        </p:nvSpPr>
        <p:spPr>
          <a:xfrm>
            <a:off x="285720" y="1214422"/>
            <a:ext cx="8501122" cy="5000660"/>
          </a:xfrm>
        </p:spPr>
        <p:txBody>
          <a:bodyPr>
            <a:noAutofit/>
          </a:bodyPr>
          <a:lstStyle/>
          <a:p>
            <a:pPr algn="just">
              <a:lnSpc>
                <a:spcPct val="135000"/>
              </a:lnSpc>
              <a:spcBef>
                <a:spcPts val="0"/>
              </a:spcBef>
              <a:buNone/>
            </a:pPr>
            <a:r>
              <a:rPr lang="en-US" b="1" dirty="0" smtClean="0">
                <a:latin typeface="Palatino Linotype" pitchFamily="18" charset="0"/>
              </a:rPr>
              <a:t>1.1.1. </a:t>
            </a:r>
            <a:r>
              <a:rPr lang="en-US" b="1" dirty="0" err="1" smtClean="0">
                <a:latin typeface="Palatino Linotype" pitchFamily="18" charset="0"/>
              </a:rPr>
              <a:t>Nội</a:t>
            </a:r>
            <a:r>
              <a:rPr lang="en-US" b="1" dirty="0" smtClean="0">
                <a:latin typeface="Palatino Linotype" pitchFamily="18" charset="0"/>
              </a:rPr>
              <a:t> dung </a:t>
            </a:r>
            <a:r>
              <a:rPr lang="en-US" b="1" dirty="0" err="1" smtClean="0">
                <a:latin typeface="Palatino Linotype" pitchFamily="18" charset="0"/>
              </a:rPr>
              <a:t>cơ</a:t>
            </a:r>
            <a:r>
              <a:rPr lang="en-US" b="1" dirty="0" smtClean="0">
                <a:latin typeface="Palatino Linotype" pitchFamily="18" charset="0"/>
              </a:rPr>
              <a:t> </a:t>
            </a:r>
            <a:r>
              <a:rPr lang="en-US" b="1" dirty="0" err="1" smtClean="0">
                <a:latin typeface="Palatino Linotype" pitchFamily="18" charset="0"/>
              </a:rPr>
              <a:t>bản</a:t>
            </a:r>
            <a:r>
              <a:rPr lang="en-US" b="1" dirty="0" smtClean="0">
                <a:latin typeface="Palatino Linotype" pitchFamily="18" charset="0"/>
              </a:rPr>
              <a:t> </a:t>
            </a:r>
            <a:r>
              <a:rPr lang="en-US" b="1" dirty="0" err="1" smtClean="0">
                <a:latin typeface="Palatino Linotype" pitchFamily="18" charset="0"/>
              </a:rPr>
              <a:t>về</a:t>
            </a:r>
            <a:r>
              <a:rPr lang="en-US" b="1" dirty="0" smtClean="0">
                <a:latin typeface="Palatino Linotype" pitchFamily="18" charset="0"/>
              </a:rPr>
              <a:t> </a:t>
            </a:r>
            <a:r>
              <a:rPr lang="en-US" b="1" dirty="0" err="1" smtClean="0">
                <a:latin typeface="Palatino Linotype" pitchFamily="18" charset="0"/>
              </a:rPr>
              <a:t>giao</a:t>
            </a:r>
            <a:r>
              <a:rPr lang="en-US" b="1" dirty="0" smtClean="0">
                <a:latin typeface="Palatino Linotype" pitchFamily="18" charset="0"/>
              </a:rPr>
              <a:t> </a:t>
            </a:r>
            <a:r>
              <a:rPr lang="en-US" b="1" dirty="0" err="1" smtClean="0">
                <a:latin typeface="Palatino Linotype" pitchFamily="18" charset="0"/>
              </a:rPr>
              <a:t>dịch</a:t>
            </a:r>
            <a:r>
              <a:rPr lang="en-US" b="1" dirty="0" smtClean="0">
                <a:latin typeface="Palatino Linotype" pitchFamily="18" charset="0"/>
              </a:rPr>
              <a:t> </a:t>
            </a:r>
            <a:r>
              <a:rPr lang="en-US" b="1" dirty="0" err="1" smtClean="0">
                <a:latin typeface="Palatino Linotype" pitchFamily="18" charset="0"/>
              </a:rPr>
              <a:t>bằng</a:t>
            </a:r>
            <a:r>
              <a:rPr lang="en-US" b="1" dirty="0" smtClean="0">
                <a:latin typeface="Palatino Linotype" pitchFamily="18" charset="0"/>
              </a:rPr>
              <a:t> </a:t>
            </a:r>
            <a:r>
              <a:rPr lang="en-US" b="1" dirty="0" err="1" smtClean="0">
                <a:latin typeface="Palatino Linotype" pitchFamily="18" charset="0"/>
              </a:rPr>
              <a:t>ngoại</a:t>
            </a:r>
            <a:r>
              <a:rPr lang="en-US" b="1" dirty="0" smtClean="0">
                <a:latin typeface="Palatino Linotype" pitchFamily="18" charset="0"/>
              </a:rPr>
              <a:t> </a:t>
            </a:r>
            <a:r>
              <a:rPr lang="en-US" b="1" dirty="0" err="1" smtClean="0">
                <a:latin typeface="Palatino Linotype" pitchFamily="18" charset="0"/>
              </a:rPr>
              <a:t>tệ</a:t>
            </a:r>
            <a:r>
              <a:rPr lang="en-US" b="1" dirty="0" smtClean="0">
                <a:latin typeface="Palatino Linotype" pitchFamily="18" charset="0"/>
              </a:rPr>
              <a:t>.</a:t>
            </a:r>
          </a:p>
          <a:p>
            <a:pPr algn="just">
              <a:lnSpc>
                <a:spcPct val="135000"/>
              </a:lnSpc>
              <a:spcBef>
                <a:spcPts val="0"/>
              </a:spcBef>
              <a:buNone/>
            </a:pPr>
            <a:r>
              <a:rPr lang="en-US" b="1" dirty="0" smtClean="0">
                <a:latin typeface="Palatino Linotype" pitchFamily="18" charset="0"/>
              </a:rPr>
              <a:t> </a:t>
            </a:r>
            <a:r>
              <a:rPr lang="en-US" sz="2400" i="1" dirty="0" smtClean="0">
                <a:latin typeface="Palatino Linotype" pitchFamily="18" charset="0"/>
              </a:rPr>
              <a:t>(Theo VAS 10)</a:t>
            </a:r>
          </a:p>
          <a:p>
            <a:pPr algn="just">
              <a:lnSpc>
                <a:spcPct val="135000"/>
              </a:lnSpc>
              <a:spcBef>
                <a:spcPts val="0"/>
              </a:spcBef>
              <a:buNone/>
            </a:pPr>
            <a:r>
              <a:rPr lang="en-US" b="1" i="1" dirty="0" smtClean="0">
                <a:latin typeface="Palatino Linotype" pitchFamily="18" charset="0"/>
              </a:rPr>
              <a:t>a) </a:t>
            </a:r>
            <a:r>
              <a:rPr lang="en-US" b="1" i="1" dirty="0" err="1" smtClean="0">
                <a:solidFill>
                  <a:srgbClr val="FF0000"/>
                </a:solidFill>
                <a:latin typeface="Palatino Linotype" pitchFamily="18" charset="0"/>
              </a:rPr>
              <a:t>Các</a:t>
            </a:r>
            <a:r>
              <a:rPr lang="en-US" b="1" i="1" dirty="0" smtClean="0">
                <a:solidFill>
                  <a:srgbClr val="FF0000"/>
                </a:solidFill>
                <a:latin typeface="Palatino Linotype" pitchFamily="18" charset="0"/>
              </a:rPr>
              <a:t> </a:t>
            </a:r>
            <a:r>
              <a:rPr lang="en-US" b="1" i="1" dirty="0" err="1" smtClean="0">
                <a:solidFill>
                  <a:srgbClr val="FF0000"/>
                </a:solidFill>
                <a:latin typeface="Palatino Linotype" pitchFamily="18" charset="0"/>
              </a:rPr>
              <a:t>khái</a:t>
            </a:r>
            <a:r>
              <a:rPr lang="en-US" b="1" i="1" dirty="0" smtClean="0">
                <a:solidFill>
                  <a:srgbClr val="FF0000"/>
                </a:solidFill>
                <a:latin typeface="Palatino Linotype" pitchFamily="18" charset="0"/>
              </a:rPr>
              <a:t> </a:t>
            </a:r>
            <a:r>
              <a:rPr lang="en-US" b="1" i="1" dirty="0" err="1" smtClean="0">
                <a:solidFill>
                  <a:srgbClr val="FF0000"/>
                </a:solidFill>
                <a:latin typeface="Palatino Linotype" pitchFamily="18" charset="0"/>
              </a:rPr>
              <a:t>niệm</a:t>
            </a:r>
            <a:r>
              <a:rPr lang="en-US" b="1" i="1" dirty="0" smtClean="0">
                <a:solidFill>
                  <a:srgbClr val="FF0000"/>
                </a:solidFill>
                <a:latin typeface="Palatino Linotype" pitchFamily="18" charset="0"/>
              </a:rPr>
              <a:t> </a:t>
            </a:r>
            <a:r>
              <a:rPr lang="en-US" b="1" i="1" dirty="0" err="1" smtClean="0">
                <a:solidFill>
                  <a:srgbClr val="FF0000"/>
                </a:solidFill>
                <a:latin typeface="Palatino Linotype" pitchFamily="18" charset="0"/>
              </a:rPr>
              <a:t>liên</a:t>
            </a:r>
            <a:r>
              <a:rPr lang="en-US" b="1" i="1" dirty="0" smtClean="0">
                <a:solidFill>
                  <a:srgbClr val="FF0000"/>
                </a:solidFill>
                <a:latin typeface="Palatino Linotype" pitchFamily="18" charset="0"/>
              </a:rPr>
              <a:t> </a:t>
            </a:r>
            <a:r>
              <a:rPr lang="en-US" b="1" i="1" dirty="0" err="1" smtClean="0">
                <a:solidFill>
                  <a:srgbClr val="FF0000"/>
                </a:solidFill>
                <a:latin typeface="Palatino Linotype" pitchFamily="18" charset="0"/>
              </a:rPr>
              <a:t>quan</a:t>
            </a:r>
            <a:r>
              <a:rPr lang="en-US" b="1" i="1" dirty="0" smtClean="0">
                <a:solidFill>
                  <a:srgbClr val="FF0000"/>
                </a:solidFill>
                <a:latin typeface="Palatino Linotype" pitchFamily="18" charset="0"/>
              </a:rPr>
              <a:t> </a:t>
            </a:r>
            <a:r>
              <a:rPr lang="en-US" b="1" i="1" dirty="0" err="1" smtClean="0">
                <a:solidFill>
                  <a:srgbClr val="FF0000"/>
                </a:solidFill>
                <a:latin typeface="Palatino Linotype" pitchFamily="18" charset="0"/>
              </a:rPr>
              <a:t>tới</a:t>
            </a:r>
            <a:r>
              <a:rPr lang="en-US" b="1" i="1" dirty="0" smtClean="0">
                <a:solidFill>
                  <a:srgbClr val="FF0000"/>
                </a:solidFill>
                <a:latin typeface="Palatino Linotype" pitchFamily="18" charset="0"/>
              </a:rPr>
              <a:t> </a:t>
            </a:r>
            <a:r>
              <a:rPr lang="en-US" b="1" i="1" dirty="0" err="1" smtClean="0">
                <a:solidFill>
                  <a:srgbClr val="FF0000"/>
                </a:solidFill>
                <a:latin typeface="Palatino Linotype" pitchFamily="18" charset="0"/>
              </a:rPr>
              <a:t>kế</a:t>
            </a:r>
            <a:r>
              <a:rPr lang="en-US" b="1" i="1" dirty="0" smtClean="0">
                <a:solidFill>
                  <a:srgbClr val="FF0000"/>
                </a:solidFill>
                <a:latin typeface="Palatino Linotype" pitchFamily="18" charset="0"/>
              </a:rPr>
              <a:t> </a:t>
            </a:r>
            <a:r>
              <a:rPr lang="en-US" b="1" i="1" dirty="0" err="1" smtClean="0">
                <a:solidFill>
                  <a:srgbClr val="FF0000"/>
                </a:solidFill>
                <a:latin typeface="Palatino Linotype" pitchFamily="18" charset="0"/>
              </a:rPr>
              <a:t>toán</a:t>
            </a:r>
            <a:r>
              <a:rPr lang="en-US" b="1" i="1" dirty="0" smtClean="0">
                <a:solidFill>
                  <a:srgbClr val="FF0000"/>
                </a:solidFill>
                <a:latin typeface="Palatino Linotype" pitchFamily="18" charset="0"/>
              </a:rPr>
              <a:t> </a:t>
            </a:r>
            <a:r>
              <a:rPr lang="en-US" b="1" i="1" dirty="0" err="1" smtClean="0">
                <a:solidFill>
                  <a:srgbClr val="FF0000"/>
                </a:solidFill>
                <a:latin typeface="Palatino Linotype" pitchFamily="18" charset="0"/>
              </a:rPr>
              <a:t>các</a:t>
            </a:r>
            <a:r>
              <a:rPr lang="en-US" b="1" i="1" dirty="0" smtClean="0">
                <a:solidFill>
                  <a:srgbClr val="FF0000"/>
                </a:solidFill>
                <a:latin typeface="Palatino Linotype" pitchFamily="18" charset="0"/>
              </a:rPr>
              <a:t> </a:t>
            </a:r>
            <a:r>
              <a:rPr lang="en-US" b="1" i="1" dirty="0" err="1" smtClean="0">
                <a:solidFill>
                  <a:srgbClr val="FF0000"/>
                </a:solidFill>
                <a:latin typeface="Palatino Linotype" pitchFamily="18" charset="0"/>
              </a:rPr>
              <a:t>giao</a:t>
            </a:r>
            <a:r>
              <a:rPr lang="en-US" b="1" i="1" dirty="0" smtClean="0">
                <a:solidFill>
                  <a:srgbClr val="FF0000"/>
                </a:solidFill>
                <a:latin typeface="Palatino Linotype" pitchFamily="18" charset="0"/>
              </a:rPr>
              <a:t> </a:t>
            </a:r>
            <a:r>
              <a:rPr lang="en-US" b="1" i="1" dirty="0" err="1" smtClean="0">
                <a:solidFill>
                  <a:srgbClr val="FF0000"/>
                </a:solidFill>
                <a:latin typeface="Palatino Linotype" pitchFamily="18" charset="0"/>
              </a:rPr>
              <a:t>dịch</a:t>
            </a:r>
            <a:r>
              <a:rPr lang="en-US" b="1" i="1" dirty="0" smtClean="0">
                <a:solidFill>
                  <a:srgbClr val="FF0000"/>
                </a:solidFill>
                <a:latin typeface="Palatino Linotype" pitchFamily="18" charset="0"/>
              </a:rPr>
              <a:t> </a:t>
            </a:r>
            <a:r>
              <a:rPr lang="en-US" b="1" i="1" dirty="0" err="1" smtClean="0">
                <a:solidFill>
                  <a:srgbClr val="FF0000"/>
                </a:solidFill>
                <a:latin typeface="Palatino Linotype" pitchFamily="18" charset="0"/>
              </a:rPr>
              <a:t>bằng</a:t>
            </a:r>
            <a:r>
              <a:rPr lang="en-US" b="1" i="1" dirty="0" smtClean="0">
                <a:solidFill>
                  <a:srgbClr val="FF0000"/>
                </a:solidFill>
                <a:latin typeface="Palatino Linotype" pitchFamily="18" charset="0"/>
              </a:rPr>
              <a:t> </a:t>
            </a:r>
            <a:r>
              <a:rPr lang="en-US" b="1" i="1" dirty="0" err="1" smtClean="0">
                <a:solidFill>
                  <a:srgbClr val="FF0000"/>
                </a:solidFill>
                <a:latin typeface="Palatino Linotype" pitchFamily="18" charset="0"/>
              </a:rPr>
              <a:t>ngoại</a:t>
            </a:r>
            <a:r>
              <a:rPr lang="en-US" b="1" i="1" dirty="0" smtClean="0">
                <a:solidFill>
                  <a:srgbClr val="FF0000"/>
                </a:solidFill>
                <a:latin typeface="Palatino Linotype" pitchFamily="18" charset="0"/>
              </a:rPr>
              <a:t> </a:t>
            </a:r>
            <a:r>
              <a:rPr lang="en-US" b="1" i="1" dirty="0" err="1" smtClean="0">
                <a:solidFill>
                  <a:srgbClr val="FF0000"/>
                </a:solidFill>
                <a:latin typeface="Palatino Linotype" pitchFamily="18" charset="0"/>
              </a:rPr>
              <a:t>tệ</a:t>
            </a:r>
            <a:r>
              <a:rPr lang="en-US" b="1" i="1" dirty="0">
                <a:solidFill>
                  <a:srgbClr val="FF0000"/>
                </a:solidFill>
                <a:latin typeface="Palatino Linotype" pitchFamily="18" charset="0"/>
              </a:rPr>
              <a:t>.</a:t>
            </a:r>
            <a:endParaRPr lang="en-US" b="1" i="1" dirty="0" smtClean="0">
              <a:solidFill>
                <a:srgbClr val="FF0000"/>
              </a:solidFill>
              <a:latin typeface="Palatino Linotype" pitchFamily="18" charset="0"/>
            </a:endParaRPr>
          </a:p>
          <a:p>
            <a:pPr algn="just">
              <a:lnSpc>
                <a:spcPct val="135000"/>
              </a:lnSpc>
              <a:spcBef>
                <a:spcPts val="0"/>
              </a:spcBef>
            </a:pPr>
            <a:r>
              <a:rPr lang="vi-VN" sz="2400" b="1" i="1" dirty="0" smtClean="0">
                <a:latin typeface="Palatino Linotype" pitchFamily="18" charset="0"/>
              </a:rPr>
              <a:t>Đơn vị tiền tệ kế toán: </a:t>
            </a:r>
            <a:r>
              <a:rPr lang="en-US" sz="2400" dirty="0">
                <a:latin typeface="Palatino Linotype" pitchFamily="18" charset="0"/>
              </a:rPr>
              <a:t>?</a:t>
            </a:r>
            <a:endParaRPr lang="vi-VN" sz="2400" dirty="0" smtClean="0">
              <a:latin typeface="Palatino Linotype" pitchFamily="18" charset="0"/>
            </a:endParaRPr>
          </a:p>
          <a:p>
            <a:pPr algn="just">
              <a:lnSpc>
                <a:spcPct val="135000"/>
              </a:lnSpc>
              <a:spcBef>
                <a:spcPts val="0"/>
              </a:spcBef>
            </a:pPr>
            <a:r>
              <a:rPr lang="vi-VN" sz="2400" b="1" i="1" dirty="0" smtClean="0">
                <a:latin typeface="Palatino Linotype" pitchFamily="18" charset="0"/>
              </a:rPr>
              <a:t>Ngoại tệ: </a:t>
            </a:r>
            <a:r>
              <a:rPr lang="en-US" sz="2400" dirty="0">
                <a:latin typeface="Palatino Linotype" pitchFamily="18" charset="0"/>
              </a:rPr>
              <a:t>?</a:t>
            </a:r>
            <a:endParaRPr lang="vi-VN" sz="2400" dirty="0" smtClean="0">
              <a:latin typeface="Palatino Linotype" pitchFamily="18" charset="0"/>
            </a:endParaRPr>
          </a:p>
          <a:p>
            <a:pPr algn="just">
              <a:lnSpc>
                <a:spcPct val="135000"/>
              </a:lnSpc>
              <a:spcBef>
                <a:spcPts val="0"/>
              </a:spcBef>
            </a:pPr>
            <a:r>
              <a:rPr lang="vi-VN" sz="2400" b="1" i="1" dirty="0" smtClean="0">
                <a:latin typeface="Palatino Linotype" pitchFamily="18" charset="0"/>
              </a:rPr>
              <a:t>Tỷ giá hối đoái: </a:t>
            </a:r>
            <a:r>
              <a:rPr lang="en-US" sz="2400" dirty="0">
                <a:latin typeface="Palatino Linotype" pitchFamily="18" charset="0"/>
              </a:rPr>
              <a:t>?</a:t>
            </a: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324" y="285728"/>
            <a:ext cx="8472518" cy="6215106"/>
          </a:xfrm>
        </p:spPr>
        <p:txBody>
          <a:bodyPr>
            <a:normAutofit/>
          </a:bodyPr>
          <a:lstStyle/>
          <a:p>
            <a:pPr algn="just">
              <a:lnSpc>
                <a:spcPct val="145000"/>
              </a:lnSpc>
              <a:spcBef>
                <a:spcPts val="0"/>
              </a:spcBef>
            </a:pPr>
            <a:r>
              <a:rPr lang="en-US" sz="2400" b="1" i="1" dirty="0" err="1">
                <a:solidFill>
                  <a:srgbClr val="FF0000"/>
                </a:solidFill>
                <a:latin typeface="Palatino Linotype" pitchFamily="18" charset="0"/>
              </a:rPr>
              <a:t>Các</a:t>
            </a:r>
            <a:r>
              <a:rPr lang="en-US" sz="2400" b="1" i="1" dirty="0">
                <a:solidFill>
                  <a:srgbClr val="FF0000"/>
                </a:solidFill>
                <a:latin typeface="Palatino Linotype" pitchFamily="18" charset="0"/>
              </a:rPr>
              <a:t> </a:t>
            </a:r>
            <a:r>
              <a:rPr lang="en-US" sz="2400" b="1" i="1" dirty="0" err="1">
                <a:solidFill>
                  <a:srgbClr val="FF0000"/>
                </a:solidFill>
                <a:latin typeface="Palatino Linotype" pitchFamily="18" charset="0"/>
              </a:rPr>
              <a:t>khái</a:t>
            </a:r>
            <a:r>
              <a:rPr lang="en-US" sz="2400" b="1" i="1" dirty="0">
                <a:solidFill>
                  <a:srgbClr val="FF0000"/>
                </a:solidFill>
                <a:latin typeface="Palatino Linotype" pitchFamily="18" charset="0"/>
              </a:rPr>
              <a:t> </a:t>
            </a:r>
            <a:r>
              <a:rPr lang="en-US" sz="2400" b="1" i="1" dirty="0" err="1">
                <a:solidFill>
                  <a:srgbClr val="FF0000"/>
                </a:solidFill>
                <a:latin typeface="Palatino Linotype" pitchFamily="18" charset="0"/>
              </a:rPr>
              <a:t>niệm</a:t>
            </a:r>
            <a:r>
              <a:rPr lang="en-US" sz="2400" b="1" i="1" dirty="0">
                <a:solidFill>
                  <a:srgbClr val="FF0000"/>
                </a:solidFill>
                <a:latin typeface="Palatino Linotype" pitchFamily="18" charset="0"/>
              </a:rPr>
              <a:t> </a:t>
            </a:r>
            <a:r>
              <a:rPr lang="en-US" sz="2400" b="1" i="1" dirty="0" err="1">
                <a:solidFill>
                  <a:srgbClr val="FF0000"/>
                </a:solidFill>
                <a:latin typeface="Palatino Linotype" pitchFamily="18" charset="0"/>
              </a:rPr>
              <a:t>liên</a:t>
            </a:r>
            <a:r>
              <a:rPr lang="en-US" sz="2400" b="1" i="1" dirty="0">
                <a:solidFill>
                  <a:srgbClr val="FF0000"/>
                </a:solidFill>
                <a:latin typeface="Palatino Linotype" pitchFamily="18" charset="0"/>
              </a:rPr>
              <a:t> </a:t>
            </a:r>
            <a:r>
              <a:rPr lang="en-US" sz="2400" b="1" i="1" dirty="0" err="1">
                <a:solidFill>
                  <a:srgbClr val="FF0000"/>
                </a:solidFill>
                <a:latin typeface="Palatino Linotype" pitchFamily="18" charset="0"/>
              </a:rPr>
              <a:t>quan</a:t>
            </a:r>
            <a:r>
              <a:rPr lang="en-US" sz="2400" b="1" i="1" dirty="0">
                <a:solidFill>
                  <a:srgbClr val="FF0000"/>
                </a:solidFill>
                <a:latin typeface="Palatino Linotype" pitchFamily="18" charset="0"/>
              </a:rPr>
              <a:t> </a:t>
            </a:r>
            <a:r>
              <a:rPr lang="en-US" sz="2400" b="1" i="1" dirty="0" err="1">
                <a:solidFill>
                  <a:srgbClr val="FF0000"/>
                </a:solidFill>
                <a:latin typeface="Palatino Linotype" pitchFamily="18" charset="0"/>
              </a:rPr>
              <a:t>tới</a:t>
            </a:r>
            <a:r>
              <a:rPr lang="en-US" sz="2400" b="1" i="1" dirty="0">
                <a:solidFill>
                  <a:srgbClr val="FF0000"/>
                </a:solidFill>
                <a:latin typeface="Palatino Linotype" pitchFamily="18" charset="0"/>
              </a:rPr>
              <a:t> </a:t>
            </a:r>
            <a:r>
              <a:rPr lang="en-US" sz="2400" b="1" i="1" dirty="0" err="1">
                <a:solidFill>
                  <a:srgbClr val="FF0000"/>
                </a:solidFill>
                <a:latin typeface="Palatino Linotype" pitchFamily="18" charset="0"/>
              </a:rPr>
              <a:t>kế</a:t>
            </a:r>
            <a:r>
              <a:rPr lang="en-US" sz="2400" b="1" i="1" dirty="0">
                <a:solidFill>
                  <a:srgbClr val="FF0000"/>
                </a:solidFill>
                <a:latin typeface="Palatino Linotype" pitchFamily="18" charset="0"/>
              </a:rPr>
              <a:t> </a:t>
            </a:r>
            <a:r>
              <a:rPr lang="en-US" sz="2400" b="1" i="1" dirty="0" err="1">
                <a:solidFill>
                  <a:srgbClr val="FF0000"/>
                </a:solidFill>
                <a:latin typeface="Palatino Linotype" pitchFamily="18" charset="0"/>
              </a:rPr>
              <a:t>toán</a:t>
            </a:r>
            <a:r>
              <a:rPr lang="en-US" sz="2400" b="1" i="1" dirty="0">
                <a:solidFill>
                  <a:srgbClr val="FF0000"/>
                </a:solidFill>
                <a:latin typeface="Palatino Linotype" pitchFamily="18" charset="0"/>
              </a:rPr>
              <a:t> </a:t>
            </a:r>
            <a:r>
              <a:rPr lang="en-US" sz="2400" b="1" i="1" dirty="0" err="1">
                <a:solidFill>
                  <a:srgbClr val="FF0000"/>
                </a:solidFill>
                <a:latin typeface="Palatino Linotype" pitchFamily="18" charset="0"/>
              </a:rPr>
              <a:t>các</a:t>
            </a:r>
            <a:r>
              <a:rPr lang="en-US" sz="2400" b="1" i="1" dirty="0">
                <a:solidFill>
                  <a:srgbClr val="FF0000"/>
                </a:solidFill>
                <a:latin typeface="Palatino Linotype" pitchFamily="18" charset="0"/>
              </a:rPr>
              <a:t> </a:t>
            </a:r>
            <a:r>
              <a:rPr lang="en-US" sz="2400" b="1" i="1" dirty="0" err="1">
                <a:solidFill>
                  <a:srgbClr val="FF0000"/>
                </a:solidFill>
                <a:latin typeface="Palatino Linotype" pitchFamily="18" charset="0"/>
              </a:rPr>
              <a:t>giao</a:t>
            </a:r>
            <a:r>
              <a:rPr lang="en-US" sz="2400" b="1" i="1" dirty="0">
                <a:solidFill>
                  <a:srgbClr val="FF0000"/>
                </a:solidFill>
                <a:latin typeface="Palatino Linotype" pitchFamily="18" charset="0"/>
              </a:rPr>
              <a:t> </a:t>
            </a:r>
            <a:r>
              <a:rPr lang="en-US" sz="2400" b="1" i="1" dirty="0" err="1">
                <a:solidFill>
                  <a:srgbClr val="FF0000"/>
                </a:solidFill>
                <a:latin typeface="Palatino Linotype" pitchFamily="18" charset="0"/>
              </a:rPr>
              <a:t>dịch</a:t>
            </a:r>
            <a:r>
              <a:rPr lang="en-US" sz="2400" b="1" i="1" dirty="0">
                <a:solidFill>
                  <a:srgbClr val="FF0000"/>
                </a:solidFill>
                <a:latin typeface="Palatino Linotype" pitchFamily="18" charset="0"/>
              </a:rPr>
              <a:t> </a:t>
            </a:r>
            <a:r>
              <a:rPr lang="en-US" sz="2400" b="1" i="1" dirty="0" err="1">
                <a:solidFill>
                  <a:srgbClr val="FF0000"/>
                </a:solidFill>
                <a:latin typeface="Palatino Linotype" pitchFamily="18" charset="0"/>
              </a:rPr>
              <a:t>bằng</a:t>
            </a:r>
            <a:r>
              <a:rPr lang="en-US" sz="2400" b="1" i="1" dirty="0">
                <a:solidFill>
                  <a:srgbClr val="FF0000"/>
                </a:solidFill>
                <a:latin typeface="Palatino Linotype" pitchFamily="18" charset="0"/>
              </a:rPr>
              <a:t> </a:t>
            </a:r>
            <a:r>
              <a:rPr lang="en-US" sz="2400" b="1" i="1" dirty="0" err="1">
                <a:solidFill>
                  <a:srgbClr val="FF0000"/>
                </a:solidFill>
                <a:latin typeface="Palatino Linotype" pitchFamily="18" charset="0"/>
              </a:rPr>
              <a:t>ngoại</a:t>
            </a:r>
            <a:r>
              <a:rPr lang="en-US" sz="2400" b="1" i="1" dirty="0">
                <a:solidFill>
                  <a:srgbClr val="FF0000"/>
                </a:solidFill>
                <a:latin typeface="Palatino Linotype" pitchFamily="18" charset="0"/>
              </a:rPr>
              <a:t> </a:t>
            </a:r>
            <a:r>
              <a:rPr lang="en-US" sz="2400" b="1" i="1" dirty="0" err="1">
                <a:solidFill>
                  <a:srgbClr val="FF0000"/>
                </a:solidFill>
                <a:latin typeface="Palatino Linotype" pitchFamily="18" charset="0"/>
              </a:rPr>
              <a:t>tệ</a:t>
            </a:r>
            <a:r>
              <a:rPr lang="en-US" sz="2400" b="1" i="1" dirty="0">
                <a:solidFill>
                  <a:srgbClr val="FF0000"/>
                </a:solidFill>
                <a:latin typeface="Palatino Linotype" pitchFamily="18" charset="0"/>
              </a:rPr>
              <a:t>.</a:t>
            </a:r>
          </a:p>
          <a:p>
            <a:pPr algn="just">
              <a:lnSpc>
                <a:spcPct val="145000"/>
              </a:lnSpc>
              <a:spcBef>
                <a:spcPts val="0"/>
              </a:spcBef>
            </a:pPr>
            <a:r>
              <a:rPr lang="vi-VN" sz="2400" b="1" i="1" dirty="0" smtClean="0">
                <a:latin typeface="Palatino Linotype" pitchFamily="18" charset="0"/>
              </a:rPr>
              <a:t>Chênh lệch tỷ giá hối đoái: </a:t>
            </a:r>
            <a:r>
              <a:rPr lang="en-US" sz="2400" dirty="0">
                <a:latin typeface="Palatino Linotype" pitchFamily="18" charset="0"/>
              </a:rPr>
              <a:t>?</a:t>
            </a:r>
            <a:endParaRPr lang="en-US" sz="2400" b="1" i="1" dirty="0" smtClean="0">
              <a:latin typeface="Palatino Linotype" pitchFamily="18" charset="0"/>
            </a:endParaRPr>
          </a:p>
          <a:p>
            <a:pPr algn="just">
              <a:lnSpc>
                <a:spcPct val="145000"/>
              </a:lnSpc>
              <a:spcBef>
                <a:spcPts val="0"/>
              </a:spcBef>
            </a:pPr>
            <a:r>
              <a:rPr lang="vi-VN" sz="2400" b="1" i="1" dirty="0" smtClean="0">
                <a:latin typeface="Palatino Linotype" pitchFamily="18" charset="0"/>
              </a:rPr>
              <a:t>Tỷ giá hối đoái cuối kỳ: </a:t>
            </a:r>
            <a:r>
              <a:rPr lang="en-US" sz="2400" dirty="0">
                <a:latin typeface="Palatino Linotype" pitchFamily="18" charset="0"/>
              </a:rPr>
              <a:t>?</a:t>
            </a:r>
            <a:endParaRPr lang="en-US" sz="2400" dirty="0" smtClean="0">
              <a:latin typeface="Palatino Linotype" pitchFamily="18" charset="0"/>
            </a:endParaRPr>
          </a:p>
          <a:p>
            <a:pPr algn="just">
              <a:lnSpc>
                <a:spcPct val="145000"/>
              </a:lnSpc>
              <a:spcBef>
                <a:spcPts val="0"/>
              </a:spcBef>
            </a:pPr>
            <a:r>
              <a:rPr lang="vi-VN" sz="2400" b="1" i="1" dirty="0" smtClean="0">
                <a:latin typeface="Palatino Linotype" pitchFamily="18" charset="0"/>
              </a:rPr>
              <a:t>Các khoản mục tiền tệ: </a:t>
            </a:r>
            <a:r>
              <a:rPr lang="en-US" sz="2400" dirty="0">
                <a:latin typeface="Palatino Linotype" pitchFamily="18" charset="0"/>
              </a:rPr>
              <a:t>?</a:t>
            </a:r>
            <a:endParaRPr lang="vi-VN" sz="2400" dirty="0" smtClean="0">
              <a:latin typeface="Palatino Linotype" pitchFamily="18" charset="0"/>
            </a:endParaRPr>
          </a:p>
          <a:p>
            <a:pPr algn="just">
              <a:lnSpc>
                <a:spcPct val="145000"/>
              </a:lnSpc>
              <a:spcBef>
                <a:spcPts val="0"/>
              </a:spcBef>
            </a:pPr>
            <a:r>
              <a:rPr lang="en-US" sz="2400" b="1" i="1" dirty="0" err="1" smtClean="0">
                <a:latin typeface="Palatino Linotype" pitchFamily="18" charset="0"/>
              </a:rPr>
              <a:t>Các</a:t>
            </a:r>
            <a:r>
              <a:rPr lang="en-US" sz="2400" b="1" i="1" dirty="0" smtClean="0">
                <a:latin typeface="Palatino Linotype" pitchFamily="18" charset="0"/>
              </a:rPr>
              <a:t> </a:t>
            </a:r>
            <a:r>
              <a:rPr lang="en-US" sz="2400" b="1" i="1" dirty="0" err="1" smtClean="0">
                <a:latin typeface="Palatino Linotype" pitchFamily="18" charset="0"/>
              </a:rPr>
              <a:t>khoản</a:t>
            </a:r>
            <a:r>
              <a:rPr lang="en-US" sz="2400" b="1" i="1" dirty="0" smtClean="0">
                <a:latin typeface="Palatino Linotype" pitchFamily="18" charset="0"/>
              </a:rPr>
              <a:t> </a:t>
            </a:r>
            <a:r>
              <a:rPr lang="en-US" sz="2400" b="1" i="1" dirty="0" err="1" smtClean="0">
                <a:latin typeface="Palatino Linotype" pitchFamily="18" charset="0"/>
              </a:rPr>
              <a:t>mục</a:t>
            </a:r>
            <a:r>
              <a:rPr lang="en-US" sz="2400" b="1" i="1" dirty="0" smtClean="0">
                <a:latin typeface="Palatino Linotype" pitchFamily="18" charset="0"/>
              </a:rPr>
              <a:t> phi </a:t>
            </a:r>
            <a:r>
              <a:rPr lang="en-US" sz="2400" b="1" i="1" dirty="0" err="1" smtClean="0">
                <a:latin typeface="Palatino Linotype" pitchFamily="18" charset="0"/>
              </a:rPr>
              <a:t>tiền</a:t>
            </a:r>
            <a:r>
              <a:rPr lang="en-US" sz="2400" b="1" i="1" dirty="0" smtClean="0">
                <a:latin typeface="Palatino Linotype" pitchFamily="18" charset="0"/>
              </a:rPr>
              <a:t> </a:t>
            </a:r>
            <a:r>
              <a:rPr lang="en-US" sz="2400" b="1" i="1" dirty="0" err="1" smtClean="0">
                <a:latin typeface="Palatino Linotype" pitchFamily="18" charset="0"/>
              </a:rPr>
              <a:t>tệ</a:t>
            </a:r>
            <a:r>
              <a:rPr lang="en-US" sz="2400" b="1" i="1" dirty="0" smtClean="0">
                <a:latin typeface="Palatino Linotype" pitchFamily="18" charset="0"/>
              </a:rPr>
              <a:t>: </a:t>
            </a:r>
            <a:r>
              <a:rPr lang="en-US" sz="2400" dirty="0">
                <a:latin typeface="Palatino Linotype" pitchFamily="18" charset="0"/>
              </a:rPr>
              <a:t>?</a:t>
            </a:r>
            <a:endParaRPr lang="en-US" sz="2400" dirty="0" smtClean="0">
              <a:latin typeface="Palatino Linotype" pitchFamily="18" charset="0"/>
            </a:endParaRPr>
          </a:p>
          <a:p>
            <a:pPr algn="just">
              <a:lnSpc>
                <a:spcPct val="145000"/>
              </a:lnSpc>
              <a:spcBef>
                <a:spcPts val="0"/>
              </a:spcBef>
            </a:pPr>
            <a:endParaRPr lang="en-US" sz="2400" dirty="0" smtClean="0">
              <a:latin typeface="Palatino Linotype" pitchFamily="18" charset="0"/>
            </a:endParaRPr>
          </a:p>
        </p:txBody>
      </p:sp>
      <p:sp>
        <p:nvSpPr>
          <p:cNvPr id="4" name="Footer Placeholder 3"/>
          <p:cNvSpPr>
            <a:spLocks noGrp="1"/>
          </p:cNvSpPr>
          <p:nvPr>
            <p:ph type="ftr" sz="quarter" idx="11"/>
          </p:nvPr>
        </p:nvSpPr>
        <p:spPr/>
        <p:txBody>
          <a:bodyPr/>
          <a:lstStyle/>
          <a:p>
            <a:r>
              <a:rPr lang="en-US" smtClean="0"/>
              <a:t>Copyright  Bộ môn KTTC- Khoa Kế toán - HVTC</a:t>
            </a:r>
            <a:endParaRPr lang="en-US"/>
          </a:p>
        </p:txBody>
      </p:sp>
      <p:sp>
        <p:nvSpPr>
          <p:cNvPr id="5" name="Slide Number Placeholder 4"/>
          <p:cNvSpPr>
            <a:spLocks noGrp="1"/>
          </p:cNvSpPr>
          <p:nvPr>
            <p:ph type="sldNum" sz="quarter" idx="12"/>
          </p:nvPr>
        </p:nvSpPr>
        <p:spPr/>
        <p:txBody>
          <a:bodyPr/>
          <a:lstStyle/>
          <a:p>
            <a:fld id="{515BE236-A55D-4E54-AEC4-A49F30DAC288}"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3619</TotalTime>
  <Words>3010</Words>
  <Application>Microsoft Office PowerPoint</Application>
  <PresentationFormat>On-screen Show (4:3)</PresentationFormat>
  <Paragraphs>383</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Flow</vt:lpstr>
      <vt:lpstr>PowerPoint Presentation</vt:lpstr>
      <vt:lpstr>Kế toán tài chính 2 </vt:lpstr>
      <vt:lpstr>PowerPoint Presentation</vt:lpstr>
      <vt:lpstr>MỤC ĐÍCH NGHIÊN CỨU</vt:lpstr>
      <vt:lpstr>TÀI LIỆU THAM KHẢO</vt:lpstr>
      <vt:lpstr>YÊU CẦU ĐỐI VỚI SINH VIÊN</vt:lpstr>
      <vt:lpstr>NỘI DUNG NGHIÊN CỨU</vt:lpstr>
      <vt:lpstr>1.1. KHÁI QUÁT  VỀ KẾ TOÁN CÁC GIAO DỊCH BẰNG NGOẠI TỆ</vt:lpstr>
      <vt:lpstr>PowerPoint Presentation</vt:lpstr>
      <vt:lpstr>b) các giao dịch bằng ngoại tệ</vt:lpstr>
      <vt:lpstr>PowerPoint Presentation</vt:lpstr>
      <vt:lpstr>PowerPoint Presentation</vt:lpstr>
      <vt:lpstr>1.2. NGUYÊN TẮC KẾ TOÁN CÁC GIAO DỊCH BẰNG NGOẠI TỆ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1.2.2. Nguyên tắc kế toán chênh lệch tỷ giá </vt:lpstr>
      <vt:lpstr>PowerPoint Presentation</vt:lpstr>
      <vt:lpstr>PowerPoint Presentation</vt:lpstr>
      <vt:lpstr>1.3. KẾ TOÁN CÁC GIAO DỊCH BẰNG NGOẠI TỆ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1.4. Sổ kế toán và trình bày BCTC</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CHƯƠNG 3: HỆ THỐNG BÁO CÁO TÀI CHÍNH TRONG CÁC TẬP ĐOÀN KINH TẾ</dc:title>
  <dc:creator>Huong</dc:creator>
  <cp:lastModifiedBy>User</cp:lastModifiedBy>
  <cp:revision>252</cp:revision>
  <dcterms:created xsi:type="dcterms:W3CDTF">2012-12-27T02:50:01Z</dcterms:created>
  <dcterms:modified xsi:type="dcterms:W3CDTF">2017-11-22T07:21:02Z</dcterms:modified>
</cp:coreProperties>
</file>